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</p:sldIdLst>
  <p:sldSz cx="12192000" cy="6858000"/>
  <p:notesSz cx="6858000" cy="9144000"/>
  <p:defaultTextStyle>
    <a:defPPr>
      <a:defRPr lang="en-US"/>
    </a:defPPr>
    <a:lvl1pPr marL="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4658"/>
  </p:normalViewPr>
  <p:slideViewPr>
    <p:cSldViewPr snapToGrid="0">
      <p:cViewPr varScale="1">
        <p:scale>
          <a:sx n="104" d="100"/>
          <a:sy n="104" d="100"/>
        </p:scale>
        <p:origin x="83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5" Type="http://schemas.openxmlformats.org/officeDocument/2006/relationships/image" Target="../media/image4.svg"/><Relationship Id="rId4" Type="http://schemas.openxmlformats.org/officeDocument/2006/relationships/image" Target="../media/image3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svg"/><Relationship Id="rId5" Type="http://schemas.openxmlformats.org/officeDocument/2006/relationships/image" Target="../media/image10.svg"/><Relationship Id="rId4" Type="http://schemas.openxmlformats.org/officeDocument/2006/relationships/image" Target="../media/image9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svg"/><Relationship Id="rId5" Type="http://schemas.openxmlformats.org/officeDocument/2006/relationships/image" Target="../media/image17.svg"/><Relationship Id="rId4" Type="http://schemas.openxmlformats.org/officeDocument/2006/relationships/image" Target="../media/image16.sv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sv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2.sv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sv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5.svg"/><Relationship Id="rId4" Type="http://schemas.openxmlformats.org/officeDocument/2006/relationships/image" Target="../media/image24.sv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sv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7.sv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sv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9.sv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sv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sv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sv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4.svg"/><Relationship Id="rId4" Type="http://schemas.openxmlformats.org/officeDocument/2006/relationships/image" Target="../media/image33.sv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sv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7.svg"/><Relationship Id="rId4" Type="http://schemas.openxmlformats.org/officeDocument/2006/relationships/image" Target="../media/image36.sv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sv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18">
            <a:extLst>
              <a:ext uri="{FF2B5EF4-FFF2-40B4-BE49-F238E27FC236}">
                <a16:creationId xmlns:a16="http://schemas.microsoft.com/office/drawing/2014/main" id="{41CD718D-2BB3-40C2-995E-4F5325427E93}"/>
              </a:ext>
            </a:extLst>
          </p:cNvPr>
          <p:cNvSpPr>
            <a:spLocks noGrp="1"/>
          </p:cNvSpPr>
          <p:nvPr/>
        </p:nvSpPr>
        <p:spPr>
          <a:xfrm>
            <a:off x="0" y="-18472"/>
            <a:ext cx="5905500" cy="6876472"/>
          </a:xfrm>
          <a:prstGeom prst="rect">
            <a:avLst/>
          </a:prstGeom>
          <a:solidFill>
            <a:srgbClr val="10191C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7A4CCB55-A206-40B1-839E-5322B2780ABB}"/>
              </a:ext>
            </a:extLst>
          </p:cNvPr>
          <p:cNvSpPr>
            <a:spLocks noGrp="1"/>
          </p:cNvSpPr>
          <p:nvPr/>
        </p:nvSpPr>
        <p:spPr>
          <a:xfrm>
            <a:off x="5905500" y="0"/>
            <a:ext cx="6286500" cy="6858000"/>
          </a:xfrm>
          <a:prstGeom prst="rect">
            <a:avLst/>
          </a:prstGeom>
          <a:solidFill>
            <a:srgbClr val="EEF5F0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rcRect l="24205" r="24205"/>
          <a:stretch>
            <a:fillRect/>
          </a:stretch>
        </p:blipFill>
        <p:spPr>
          <a:xfrm>
            <a:off x="5896264" y="0"/>
            <a:ext cx="6303432" cy="6876472"/>
          </a:xfrm>
          <a:prstGeom prst="rect">
            <a:avLst/>
          </a:prstGeom>
        </p:spPr>
      </p:pic>
      <p:sp>
        <p:nvSpPr>
          <p:cNvPr id="4" name="矩形 3">
            <a:extLst>
              <a:ext uri="{FF2B5EF4-FFF2-40B4-BE49-F238E27FC236}">
                <a16:creationId xmlns:a16="http://schemas.microsoft.com/office/drawing/2014/main" id="{7093665D-1906-4198-9456-5668FB6D9D45}"/>
              </a:ext>
            </a:extLst>
          </p:cNvPr>
          <p:cNvSpPr>
            <a:spLocks noGrp="1"/>
          </p:cNvSpPr>
          <p:nvPr/>
        </p:nvSpPr>
        <p:spPr>
          <a:xfrm>
            <a:off x="5619750" y="0"/>
            <a:ext cx="666750" cy="6858000"/>
          </a:xfrm>
          <a:prstGeom prst="rect">
            <a:avLst/>
          </a:prstGeom>
          <a:solidFill>
            <a:srgbClr val="10191C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79BD21B5-5BC0-4F25-9752-41C4AC1C3AC1}"/>
              </a:ext>
            </a:extLst>
          </p:cNvPr>
          <p:cNvSpPr>
            <a:spLocks noGrp="1"/>
          </p:cNvSpPr>
          <p:nvPr/>
        </p:nvSpPr>
        <p:spPr>
          <a:xfrm>
            <a:off x="5791200" y="0"/>
            <a:ext cx="76200" cy="6858000"/>
          </a:xfrm>
          <a:prstGeom prst="rect">
            <a:avLst/>
          </a:prstGeom>
          <a:solidFill>
            <a:srgbClr val="F2A33A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6" name="kicker-1-marker">
            <a:extLst>
              <a:ext uri="{FF2B5EF4-FFF2-40B4-BE49-F238E27FC236}">
                <a16:creationId xmlns:a16="http://schemas.microsoft.com/office/drawing/2014/main" id="{977F5E23-55CC-47B7-8151-6871212F194A}"/>
              </a:ext>
            </a:extLst>
          </p:cNvPr>
          <p:cNvSpPr>
            <a:spLocks noGrp="1"/>
          </p:cNvSpPr>
          <p:nvPr/>
        </p:nvSpPr>
        <p:spPr>
          <a:xfrm>
            <a:off x="685800" y="704850"/>
            <a:ext cx="133350" cy="133350"/>
          </a:xfrm>
          <a:prstGeom prst="ellipse">
            <a:avLst/>
          </a:prstGeom>
          <a:solidFill>
            <a:srgbClr val="F26457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7" name="kicker-1-label">
            <a:extLst>
              <a:ext uri="{FF2B5EF4-FFF2-40B4-BE49-F238E27FC236}">
                <a16:creationId xmlns:a16="http://schemas.microsoft.com/office/drawing/2014/main" id="{E763FDF8-3021-41D5-BF8D-1CB6A349C03A}"/>
              </a:ext>
            </a:extLst>
          </p:cNvPr>
          <p:cNvSpPr>
            <a:spLocks noGrp="1"/>
          </p:cNvSpPr>
          <p:nvPr/>
        </p:nvSpPr>
        <p:spPr>
          <a:xfrm>
            <a:off x="914400" y="638175"/>
            <a:ext cx="2095500" cy="2857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ctr"/>
          <a:lstStyle/>
          <a:p>
            <a:pPr algn="l">
              <a:defRPr sz="975" b="1">
                <a:solidFill>
                  <a:srgbClr val="B8C8C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B8C8C5"/>
                </a:solidFill>
                <a:latin typeface="Microsoft YaHei"/>
                <a:ea typeface="Microsoft YaHei"/>
                <a:cs typeface="Microsoft YaHei"/>
              </a:rPr>
              <a:t>AI INTRODUCTION</a:t>
            </a: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AC944164-17F7-4EB7-B3D4-CA1D6A66B70C}"/>
              </a:ext>
            </a:extLst>
          </p:cNvPr>
          <p:cNvSpPr>
            <a:spLocks noGrp="1"/>
          </p:cNvSpPr>
          <p:nvPr/>
        </p:nvSpPr>
        <p:spPr>
          <a:xfrm>
            <a:off x="685800" y="1428750"/>
            <a:ext cx="4572000" cy="16192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defRPr sz="4200" b="1">
                <a:solidFill>
                  <a:srgbClr val="FFFFFF"/>
                </a:solidFill>
                <a:latin typeface="Microsoft YaHei UI"/>
                <a:ea typeface="Microsoft YaHei UI"/>
                <a:cs typeface="Microsoft YaHei UI"/>
              </a:defRPr>
            </a:pPr>
            <a:r>
              <a:rPr sz="4200" b="1">
                <a:solidFill>
                  <a:srgbClr val="FFFFFF"/>
                </a:solidFill>
                <a:latin typeface="Microsoft YaHei UI"/>
                <a:ea typeface="Microsoft YaHei UI"/>
                <a:cs typeface="Microsoft YaHei UI"/>
              </a:rPr>
              <a:t>人工智能课：</a:t>
            </a:r>
          </a:p>
          <a:p>
            <a:pPr algn="l">
              <a:defRPr sz="4200" b="1">
                <a:solidFill>
                  <a:srgbClr val="FFFFFF"/>
                </a:solidFill>
                <a:latin typeface="Microsoft YaHei UI"/>
                <a:ea typeface="Microsoft YaHei UI"/>
                <a:cs typeface="Microsoft YaHei UI"/>
              </a:defRPr>
            </a:pPr>
            <a:r>
              <a:rPr sz="4200" b="1">
                <a:solidFill>
                  <a:srgbClr val="FFFFFF"/>
                </a:solidFill>
                <a:latin typeface="Microsoft YaHei UI"/>
                <a:ea typeface="Microsoft YaHei UI"/>
                <a:cs typeface="Microsoft YaHei UI"/>
              </a:rPr>
              <a:t>何为AI？</a:t>
            </a: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CBA508C5-2F15-4B7F-9766-E771BB26B0DF}"/>
              </a:ext>
            </a:extLst>
          </p:cNvPr>
          <p:cNvSpPr>
            <a:spLocks noGrp="1"/>
          </p:cNvSpPr>
          <p:nvPr/>
        </p:nvSpPr>
        <p:spPr>
          <a:xfrm>
            <a:off x="723900" y="3314700"/>
            <a:ext cx="4095750" cy="3619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defRPr sz="1875" b="1">
                <a:solidFill>
                  <a:srgbClr val="F2A3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2A33A"/>
                </a:solidFill>
                <a:latin typeface="Microsoft YaHei"/>
                <a:ea typeface="Microsoft YaHei"/>
                <a:cs typeface="Microsoft YaHei"/>
              </a:rPr>
              <a:t>从零开始，拥抱智能时代</a:t>
            </a: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C88AC02A-D209-41C6-8A2D-F1955E4CBD3E}"/>
              </a:ext>
            </a:extLst>
          </p:cNvPr>
          <p:cNvSpPr>
            <a:spLocks noGrp="1"/>
          </p:cNvSpPr>
          <p:nvPr/>
        </p:nvSpPr>
        <p:spPr>
          <a:xfrm>
            <a:off x="723900" y="4248150"/>
            <a:ext cx="4457700" cy="12192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defRPr sz="1350" b="0">
                <a:solidFill>
                  <a:srgbClr val="D8E6E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 dirty="0" err="1">
                <a:solidFill>
                  <a:srgbClr val="D8E6E1"/>
                </a:solidFill>
                <a:latin typeface="Microsoft YaHei"/>
                <a:ea typeface="Microsoft YaHei"/>
                <a:cs typeface="Microsoft YaHei"/>
              </a:rPr>
              <a:t>讲师：Patrick</a:t>
            </a:r>
            <a:endParaRPr sz="1350" b="0" dirty="0">
              <a:solidFill>
                <a:srgbClr val="D8E6E1"/>
              </a:solidFill>
              <a:latin typeface="Microsoft YaHei"/>
              <a:ea typeface="Microsoft YaHei"/>
              <a:cs typeface="Microsoft YaHei"/>
            </a:endParaRPr>
          </a:p>
          <a:p>
            <a:pPr algn="l">
              <a:defRPr sz="1350" b="0">
                <a:solidFill>
                  <a:srgbClr val="D8E6E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 dirty="0" err="1">
                <a:solidFill>
                  <a:srgbClr val="D8E6E1"/>
                </a:solidFill>
                <a:latin typeface="Microsoft YaHei"/>
                <a:ea typeface="Microsoft YaHei"/>
                <a:cs typeface="Microsoft YaHei"/>
              </a:rPr>
              <a:t>受众：零基础新手</a:t>
            </a:r>
            <a:endParaRPr sz="1350" b="0" dirty="0">
              <a:solidFill>
                <a:srgbClr val="D8E6E1"/>
              </a:solidFill>
              <a:latin typeface="Microsoft YaHei"/>
              <a:ea typeface="Microsoft YaHei"/>
              <a:cs typeface="Microsoft YaHei"/>
            </a:endParaRPr>
          </a:p>
          <a:p>
            <a:pPr algn="l">
              <a:defRPr sz="1350" b="0">
                <a:solidFill>
                  <a:srgbClr val="D8E6E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 dirty="0" err="1">
                <a:solidFill>
                  <a:srgbClr val="D8E6E1"/>
                </a:solidFill>
                <a:latin typeface="Microsoft YaHei"/>
                <a:ea typeface="Microsoft YaHei"/>
                <a:cs typeface="Microsoft YaHei"/>
              </a:rPr>
              <a:t>目标：通俗理解</a:t>
            </a:r>
            <a:r>
              <a:rPr lang="en-US" sz="1350" dirty="0" err="1">
                <a:solidFill>
                  <a:srgbClr val="D8E6E1"/>
                </a:solidFill>
                <a:latin typeface="Microsoft YaHei"/>
                <a:ea typeface="Microsoft YaHei"/>
                <a:cs typeface="Microsoft YaHei"/>
              </a:rPr>
              <a:t>,</a:t>
            </a:r>
            <a:r>
              <a:rPr sz="1350" b="0" dirty="0" err="1">
                <a:solidFill>
                  <a:srgbClr val="D8E6E1"/>
                </a:solidFill>
                <a:latin typeface="Microsoft YaHei"/>
                <a:ea typeface="Microsoft YaHei"/>
                <a:cs typeface="Microsoft YaHei"/>
              </a:rPr>
              <a:t>AI认识主流工具</a:t>
            </a:r>
            <a:r>
              <a:rPr lang="en-US" sz="1350" b="0" dirty="0" err="1">
                <a:solidFill>
                  <a:srgbClr val="D8E6E1"/>
                </a:solidFill>
                <a:latin typeface="Microsoft YaHei"/>
                <a:ea typeface="Microsoft YaHei"/>
                <a:cs typeface="Microsoft YaHei"/>
              </a:rPr>
              <a:t>,</a:t>
            </a:r>
            <a:r>
              <a:rPr sz="1350" b="0" dirty="0" err="1">
                <a:solidFill>
                  <a:srgbClr val="D8E6E1"/>
                </a:solidFill>
                <a:latin typeface="Microsoft YaHei"/>
                <a:ea typeface="Microsoft YaHei"/>
                <a:cs typeface="Microsoft YaHei"/>
              </a:rPr>
              <a:t>并学会在工作和生活中使用它们</a:t>
            </a:r>
            <a:r>
              <a:rPr sz="1350" b="0" dirty="0">
                <a:solidFill>
                  <a:srgbClr val="D8E6E1"/>
                </a:solidFill>
                <a:latin typeface="Microsoft YaHei"/>
                <a:ea typeface="Microsoft YaHei"/>
                <a:cs typeface="Microsoft YaHei"/>
              </a:rPr>
              <a:t>。</a:t>
            </a: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BE1E0DEA-7800-4C94-8164-5C96156EA2D5}"/>
              </a:ext>
            </a:extLst>
          </p:cNvPr>
          <p:cNvSpPr>
            <a:spLocks noGrp="1"/>
          </p:cNvSpPr>
          <p:nvPr/>
        </p:nvSpPr>
        <p:spPr>
          <a:xfrm>
            <a:off x="742950" y="5638800"/>
            <a:ext cx="914400" cy="323850"/>
          </a:xfrm>
          <a:prstGeom prst="rect">
            <a:avLst/>
          </a:prstGeom>
          <a:solidFill>
            <a:srgbClr val="1E2D30"/>
          </a:solidFill>
          <a:ln w="9525">
            <a:solidFill>
              <a:srgbClr val="00A6A6"/>
            </a:solidFill>
            <a:prstDash val="solid"/>
          </a:ln>
        </p:spPr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4A44D12D-9EAC-4F1B-B102-DB2025E88D85}"/>
              </a:ext>
            </a:extLst>
          </p:cNvPr>
          <p:cNvSpPr>
            <a:spLocks noGrp="1"/>
          </p:cNvSpPr>
          <p:nvPr/>
        </p:nvSpPr>
        <p:spPr>
          <a:xfrm>
            <a:off x="857250" y="5695950"/>
            <a:ext cx="685800" cy="2095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ctr"/>
          <a:lstStyle/>
          <a:p>
            <a:pPr algn="ctr"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可理解</a:t>
            </a: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248E2265-54D3-406B-AF7D-779735F405BF}"/>
              </a:ext>
            </a:extLst>
          </p:cNvPr>
          <p:cNvSpPr>
            <a:spLocks noGrp="1"/>
          </p:cNvSpPr>
          <p:nvPr/>
        </p:nvSpPr>
        <p:spPr>
          <a:xfrm>
            <a:off x="1809750" y="5638800"/>
            <a:ext cx="914400" cy="323850"/>
          </a:xfrm>
          <a:prstGeom prst="rect">
            <a:avLst/>
          </a:prstGeom>
          <a:solidFill>
            <a:srgbClr val="1E2D30"/>
          </a:solidFill>
          <a:ln w="9525">
            <a:solidFill>
              <a:srgbClr val="F2A33A"/>
            </a:solidFill>
            <a:prstDash val="solid"/>
          </a:ln>
        </p:spPr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11ED66AD-4BDC-4003-A1A2-B706E9B953B4}"/>
              </a:ext>
            </a:extLst>
          </p:cNvPr>
          <p:cNvSpPr>
            <a:spLocks noGrp="1"/>
          </p:cNvSpPr>
          <p:nvPr/>
        </p:nvSpPr>
        <p:spPr>
          <a:xfrm>
            <a:off x="1924050" y="5695950"/>
            <a:ext cx="685800" cy="2095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ctr"/>
          <a:lstStyle/>
          <a:p>
            <a:pPr algn="ctr"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会选择</a:t>
            </a:r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9EC7737F-6D57-41DB-9CEA-51CEB88C2A9C}"/>
              </a:ext>
            </a:extLst>
          </p:cNvPr>
          <p:cNvSpPr>
            <a:spLocks noGrp="1"/>
          </p:cNvSpPr>
          <p:nvPr/>
        </p:nvSpPr>
        <p:spPr>
          <a:xfrm>
            <a:off x="2876550" y="5638800"/>
            <a:ext cx="914400" cy="323850"/>
          </a:xfrm>
          <a:prstGeom prst="rect">
            <a:avLst/>
          </a:prstGeom>
          <a:solidFill>
            <a:srgbClr val="1E2D30"/>
          </a:solidFill>
          <a:ln w="9525">
            <a:solidFill>
              <a:srgbClr val="F26457"/>
            </a:solidFill>
            <a:prstDash val="solid"/>
          </a:ln>
        </p:spPr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E8B43B56-22C2-427E-BD7D-2F9A20E5CE3D}"/>
              </a:ext>
            </a:extLst>
          </p:cNvPr>
          <p:cNvSpPr>
            <a:spLocks noGrp="1"/>
          </p:cNvSpPr>
          <p:nvPr/>
        </p:nvSpPr>
        <p:spPr>
          <a:xfrm>
            <a:off x="2990850" y="5695950"/>
            <a:ext cx="685800" cy="2095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ctr"/>
          <a:lstStyle/>
          <a:p>
            <a:pPr algn="ctr"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能上手</a:t>
            </a:r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34482999-EC66-46C5-9D6D-CDAF73E9C451}"/>
              </a:ext>
            </a:extLst>
          </p:cNvPr>
          <p:cNvSpPr>
            <a:spLocks noGrp="1"/>
          </p:cNvSpPr>
          <p:nvPr/>
        </p:nvSpPr>
        <p:spPr>
          <a:xfrm>
            <a:off x="609600" y="6515100"/>
            <a:ext cx="2476500" cy="1905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defRPr sz="750" b="0">
                <a:solidFill>
                  <a:srgbClr val="AFC2B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0">
                <a:solidFill>
                  <a:srgbClr val="AFC2BF"/>
                </a:solidFill>
                <a:latin typeface="Microsoft YaHei"/>
                <a:ea typeface="Microsoft YaHei"/>
                <a:cs typeface="Microsoft YaHei"/>
              </a:rPr>
              <a:t>人工智能课：何为AI？</a:t>
            </a:r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798B9A11-4CBC-4A29-BA46-A1901A1AB623}"/>
              </a:ext>
            </a:extLst>
          </p:cNvPr>
          <p:cNvSpPr>
            <a:spLocks noGrp="1"/>
          </p:cNvSpPr>
          <p:nvPr/>
        </p:nvSpPr>
        <p:spPr>
          <a:xfrm>
            <a:off x="4857750" y="6477000"/>
            <a:ext cx="495300" cy="2286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r">
              <a:defRPr sz="975" b="1">
                <a:solidFill>
                  <a:srgbClr val="AFC2BF"/>
                </a:solidFill>
                <a:latin typeface="Consolas"/>
                <a:ea typeface="Consolas"/>
                <a:cs typeface="Consolas"/>
              </a:defRPr>
            </a:pPr>
            <a:r>
              <a:rPr sz="975" b="1">
                <a:solidFill>
                  <a:srgbClr val="AFC2BF"/>
                </a:solidFill>
                <a:latin typeface="Consolas"/>
                <a:ea typeface="Consolas"/>
                <a:cs typeface="Consolas"/>
              </a:rPr>
              <a:t>01</a:t>
            </a:r>
          </a:p>
        </p:txBody>
      </p:sp>
    </p:spTree>
    <p:extLst>
      <p:ext uri="{BB962C8B-B14F-4D97-AF65-F5344CB8AC3E}">
        <p14:creationId xmlns:p14="http://schemas.microsoft.com/office/powerpoint/2010/main" val="13916549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矩形 36">
            <a:extLst>
              <a:ext uri="{FF2B5EF4-FFF2-40B4-BE49-F238E27FC236}">
                <a16:creationId xmlns:a16="http://schemas.microsoft.com/office/drawing/2014/main" id="{779B74B5-A243-4E9C-94D4-98BF7ACC52B4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7F9F2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88F19D12-DD1C-488F-849C-15503C3230AC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95250" cy="6858000"/>
          </a:xfrm>
          <a:prstGeom prst="rect">
            <a:avLst/>
          </a:prstGeom>
          <a:solidFill>
            <a:srgbClr val="00A6A6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F794A9AA-0B85-4B30-80D7-F9C7D01C9876}"/>
              </a:ext>
            </a:extLst>
          </p:cNvPr>
          <p:cNvSpPr>
            <a:spLocks noGrp="1"/>
          </p:cNvSpPr>
          <p:nvPr/>
        </p:nvSpPr>
        <p:spPr>
          <a:xfrm>
            <a:off x="95250" y="0"/>
            <a:ext cx="38100" cy="6858000"/>
          </a:xfrm>
          <a:prstGeom prst="rect">
            <a:avLst/>
          </a:prstGeom>
          <a:solidFill>
            <a:srgbClr val="F2A33A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3E357B35-C681-4810-ABD7-26569625C074}"/>
              </a:ext>
            </a:extLst>
          </p:cNvPr>
          <p:cNvSpPr>
            <a:spLocks noGrp="1"/>
          </p:cNvSpPr>
          <p:nvPr/>
        </p:nvSpPr>
        <p:spPr>
          <a:xfrm>
            <a:off x="0" y="6191250"/>
            <a:ext cx="12192000" cy="666750"/>
          </a:xfrm>
          <a:prstGeom prst="rect">
            <a:avLst/>
          </a:prstGeom>
          <a:solidFill>
            <a:srgbClr val="EEF5F0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5" name="椭圆 4">
            <a:extLst>
              <a:ext uri="{FF2B5EF4-FFF2-40B4-BE49-F238E27FC236}">
                <a16:creationId xmlns:a16="http://schemas.microsoft.com/office/drawing/2014/main" id="{3F363B56-49DA-4DF2-BB63-D9CE8FAD4936}"/>
              </a:ext>
            </a:extLst>
          </p:cNvPr>
          <p:cNvSpPr>
            <a:spLocks noGrp="1"/>
          </p:cNvSpPr>
          <p:nvPr/>
        </p:nvSpPr>
        <p:spPr>
          <a:xfrm>
            <a:off x="10325100" y="266700"/>
            <a:ext cx="1428750" cy="1428750"/>
          </a:xfrm>
          <a:prstGeom prst="ellipse">
            <a:avLst/>
          </a:prstGeom>
          <a:solidFill>
            <a:srgbClr val="E2F2EF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6" name="椭圆 5">
            <a:extLst>
              <a:ext uri="{FF2B5EF4-FFF2-40B4-BE49-F238E27FC236}">
                <a16:creationId xmlns:a16="http://schemas.microsoft.com/office/drawing/2014/main" id="{BA3C72D7-512B-4061-895D-98E0ECB8AC91}"/>
              </a:ext>
            </a:extLst>
          </p:cNvPr>
          <p:cNvSpPr>
            <a:spLocks noGrp="1"/>
          </p:cNvSpPr>
          <p:nvPr/>
        </p:nvSpPr>
        <p:spPr>
          <a:xfrm>
            <a:off x="10744200" y="5029200"/>
            <a:ext cx="1200150" cy="1200150"/>
          </a:xfrm>
          <a:prstGeom prst="ellipse">
            <a:avLst/>
          </a:prstGeom>
          <a:solidFill>
            <a:srgbClr val="FFEBD4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7" name="kicker-2-marker">
            <a:extLst>
              <a:ext uri="{FF2B5EF4-FFF2-40B4-BE49-F238E27FC236}">
                <a16:creationId xmlns:a16="http://schemas.microsoft.com/office/drawing/2014/main" id="{B5FA5C26-3A5B-4997-A155-7E4E409C5DBF}"/>
              </a:ext>
            </a:extLst>
          </p:cNvPr>
          <p:cNvSpPr>
            <a:spLocks noGrp="1"/>
          </p:cNvSpPr>
          <p:nvPr/>
        </p:nvSpPr>
        <p:spPr>
          <a:xfrm>
            <a:off x="609600" y="457200"/>
            <a:ext cx="114300" cy="114300"/>
          </a:xfrm>
          <a:prstGeom prst="ellipse">
            <a:avLst/>
          </a:prstGeom>
          <a:solidFill>
            <a:srgbClr val="F26457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8" name="kicker-2-label">
            <a:extLst>
              <a:ext uri="{FF2B5EF4-FFF2-40B4-BE49-F238E27FC236}">
                <a16:creationId xmlns:a16="http://schemas.microsoft.com/office/drawing/2014/main" id="{68F11077-AB89-433B-9A1A-62F0B6809A52}"/>
              </a:ext>
            </a:extLst>
          </p:cNvPr>
          <p:cNvSpPr>
            <a:spLocks noGrp="1"/>
          </p:cNvSpPr>
          <p:nvPr/>
        </p:nvSpPr>
        <p:spPr>
          <a:xfrm>
            <a:off x="800100" y="400050"/>
            <a:ext cx="2571750" cy="2476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ctr"/>
          <a:lstStyle/>
          <a:p>
            <a:pPr algn="l">
              <a:defRPr sz="900" b="1">
                <a:solidFill>
                  <a:srgbClr val="65727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657276"/>
                </a:solidFill>
                <a:latin typeface="Microsoft YaHei"/>
                <a:ea typeface="Microsoft YaHei"/>
                <a:cs typeface="Microsoft YaHei"/>
              </a:rPr>
              <a:t>课程地图</a:t>
            </a: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F7502E06-691D-49C3-88DC-4716A71905BC}"/>
              </a:ext>
            </a:extLst>
          </p:cNvPr>
          <p:cNvSpPr>
            <a:spLocks noGrp="1"/>
          </p:cNvSpPr>
          <p:nvPr/>
        </p:nvSpPr>
        <p:spPr>
          <a:xfrm>
            <a:off x="609600" y="742950"/>
            <a:ext cx="8858250" cy="7810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defRPr sz="2550" b="1">
                <a:solidFill>
                  <a:srgbClr val="10191C"/>
                </a:solidFill>
                <a:latin typeface="Microsoft YaHei UI"/>
                <a:ea typeface="Microsoft YaHei UI"/>
                <a:cs typeface="Microsoft YaHei UI"/>
              </a:defRPr>
            </a:pPr>
            <a:r>
              <a:rPr sz="2550" b="1" dirty="0" err="1">
                <a:solidFill>
                  <a:srgbClr val="10191C"/>
                </a:solidFill>
                <a:latin typeface="Microsoft YaHei UI"/>
                <a:ea typeface="Microsoft YaHei UI"/>
                <a:cs typeface="Microsoft YaHei UI"/>
              </a:rPr>
              <a:t>从概念、工具到真实使用，先建立一张</a:t>
            </a:r>
            <a:r>
              <a:rPr sz="2550" b="1" dirty="0">
                <a:solidFill>
                  <a:srgbClr val="10191C"/>
                </a:solidFill>
                <a:latin typeface="Microsoft YaHei UI"/>
                <a:ea typeface="Microsoft YaHei UI"/>
                <a:cs typeface="Microsoft YaHei UI"/>
              </a:rPr>
              <a:t> AI </a:t>
            </a:r>
            <a:r>
              <a:rPr sz="2550" b="1" dirty="0" err="1">
                <a:solidFill>
                  <a:srgbClr val="10191C"/>
                </a:solidFill>
                <a:latin typeface="Microsoft YaHei UI"/>
                <a:ea typeface="Microsoft YaHei UI"/>
                <a:cs typeface="Microsoft YaHei UI"/>
              </a:rPr>
              <a:t>入门地图</a:t>
            </a:r>
            <a:r>
              <a:rPr sz="2550" b="1" dirty="0">
                <a:solidFill>
                  <a:srgbClr val="10191C"/>
                </a:solidFill>
                <a:latin typeface="Microsoft YaHei UI"/>
                <a:ea typeface="Microsoft YaHei UI"/>
                <a:cs typeface="Microsoft YaHei UI"/>
              </a:rPr>
              <a:t>。</a:t>
            </a: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D169ACB6-4281-4BC5-936D-0A5910516D48}"/>
              </a:ext>
            </a:extLst>
          </p:cNvPr>
          <p:cNvSpPr>
            <a:spLocks noGrp="1"/>
          </p:cNvSpPr>
          <p:nvPr/>
        </p:nvSpPr>
        <p:spPr>
          <a:xfrm>
            <a:off x="628650" y="1543050"/>
            <a:ext cx="8191500" cy="4191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defRPr sz="1275" b="0">
                <a:solidFill>
                  <a:srgbClr val="65727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657276"/>
                </a:solidFill>
                <a:latin typeface="Microsoft YaHei"/>
                <a:ea typeface="Microsoft YaHei"/>
                <a:cs typeface="Microsoft YaHei"/>
              </a:rPr>
              <a:t>这节课不追求术语堆砌，而是让你把 AI 当成一件可以马上使用的工具。</a:t>
            </a: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BA5669AA-3DBF-4ED1-A639-2192B033B011}"/>
              </a:ext>
            </a:extLst>
          </p:cNvPr>
          <p:cNvSpPr>
            <a:spLocks noGrp="1"/>
          </p:cNvSpPr>
          <p:nvPr/>
        </p:nvSpPr>
        <p:spPr>
          <a:xfrm>
            <a:off x="609600" y="6515100"/>
            <a:ext cx="2476500" cy="1905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defRPr sz="750" b="0">
                <a:solidFill>
                  <a:srgbClr val="70808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0">
                <a:solidFill>
                  <a:srgbClr val="708080"/>
                </a:solidFill>
                <a:latin typeface="Microsoft YaHei"/>
                <a:ea typeface="Microsoft YaHei"/>
                <a:cs typeface="Microsoft YaHei"/>
              </a:rPr>
              <a:t>人工智能课：何为AI？</a:t>
            </a: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F2B87E7B-BF87-4D05-A11C-785C1F3BC9E8}"/>
              </a:ext>
            </a:extLst>
          </p:cNvPr>
          <p:cNvSpPr>
            <a:spLocks noGrp="1"/>
          </p:cNvSpPr>
          <p:nvPr/>
        </p:nvSpPr>
        <p:spPr>
          <a:xfrm>
            <a:off x="11106150" y="6477000"/>
            <a:ext cx="495300" cy="2286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r">
              <a:defRPr sz="975" b="1">
                <a:solidFill>
                  <a:srgbClr val="708080"/>
                </a:solidFill>
                <a:latin typeface="Consolas"/>
                <a:ea typeface="Consolas"/>
                <a:cs typeface="Consolas"/>
              </a:defRPr>
            </a:pPr>
            <a:r>
              <a:rPr sz="975" b="1">
                <a:solidFill>
                  <a:srgbClr val="708080"/>
                </a:solidFill>
                <a:latin typeface="Consolas"/>
                <a:ea typeface="Consolas"/>
                <a:cs typeface="Consolas"/>
              </a:rPr>
              <a:t>02</a:t>
            </a: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1F7E4ADF-792E-4E24-9916-0E748C4AE4B6}"/>
              </a:ext>
            </a:extLst>
          </p:cNvPr>
          <p:cNvSpPr>
            <a:spLocks noGrp="1"/>
          </p:cNvSpPr>
          <p:nvPr/>
        </p:nvSpPr>
        <p:spPr>
          <a:xfrm>
            <a:off x="819150" y="2266950"/>
            <a:ext cx="2381250" cy="2857500"/>
          </a:xfrm>
          <a:prstGeom prst="rect">
            <a:avLst/>
          </a:prstGeom>
          <a:solidFill>
            <a:srgbClr val="FFFFFF"/>
          </a:solidFill>
          <a:ln w="9525">
            <a:solidFill>
              <a:srgbClr val="D4DED8"/>
            </a:solidFill>
            <a:prstDash val="solid"/>
          </a:ln>
        </p:spPr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0DD3DF68-DC11-43F9-8BBC-8B66C543DE54}"/>
              </a:ext>
            </a:extLst>
          </p:cNvPr>
          <p:cNvSpPr>
            <a:spLocks noGrp="1"/>
          </p:cNvSpPr>
          <p:nvPr/>
        </p:nvSpPr>
        <p:spPr>
          <a:xfrm>
            <a:off x="1047750" y="2457450"/>
            <a:ext cx="609600" cy="4000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defRPr sz="2100" b="1">
                <a:solidFill>
                  <a:srgbClr val="00A6A6"/>
                </a:solidFill>
                <a:latin typeface="Consolas"/>
                <a:ea typeface="Consolas"/>
                <a:cs typeface="Consolas"/>
              </a:defRPr>
            </a:pPr>
            <a:r>
              <a:rPr sz="2100" b="1">
                <a:solidFill>
                  <a:srgbClr val="00A6A6"/>
                </a:solidFill>
                <a:latin typeface="Consolas"/>
                <a:ea typeface="Consolas"/>
                <a:cs typeface="Consolas"/>
              </a:rPr>
              <a:t>01</a:t>
            </a:r>
          </a:p>
        </p:txBody>
      </p:sp>
      <p:pic>
        <p:nvPicPr>
          <p:cNvPr id="15" name="图形 14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/>
        </p:blipFill>
        <p:spPr>
          <a:xfrm>
            <a:off x="2495550" y="2476500"/>
            <a:ext cx="361950" cy="361950"/>
          </a:xfrm>
          <a:prstGeom prst="rect">
            <a:avLst/>
          </a:prstGeom>
        </p:spPr>
      </p:pic>
      <p:sp>
        <p:nvSpPr>
          <p:cNvPr id="16" name="矩形 15">
            <a:extLst>
              <a:ext uri="{FF2B5EF4-FFF2-40B4-BE49-F238E27FC236}">
                <a16:creationId xmlns:a16="http://schemas.microsoft.com/office/drawing/2014/main" id="{98AA9430-DB19-4A48-9832-CF182E8E6ED5}"/>
              </a:ext>
            </a:extLst>
          </p:cNvPr>
          <p:cNvSpPr>
            <a:spLocks noGrp="1"/>
          </p:cNvSpPr>
          <p:nvPr/>
        </p:nvSpPr>
        <p:spPr>
          <a:xfrm>
            <a:off x="1047750" y="3143250"/>
            <a:ext cx="1924050" cy="3238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defRPr sz="1725" b="1">
                <a:solidFill>
                  <a:srgbClr val="10191C"/>
                </a:solidFill>
                <a:latin typeface="Microsoft YaHei UI"/>
                <a:ea typeface="Microsoft YaHei UI"/>
                <a:cs typeface="Microsoft YaHei UI"/>
              </a:defRPr>
            </a:pPr>
            <a:r>
              <a:rPr sz="1725" b="1">
                <a:solidFill>
                  <a:srgbClr val="10191C"/>
                </a:solidFill>
                <a:latin typeface="Microsoft YaHei UI"/>
                <a:ea typeface="Microsoft YaHei UI"/>
                <a:cs typeface="Microsoft YaHei UI"/>
              </a:rPr>
              <a:t>什么是 AI？</a:t>
            </a:r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7205A85E-293B-4873-894A-28DCDE268E40}"/>
              </a:ext>
            </a:extLst>
          </p:cNvPr>
          <p:cNvSpPr>
            <a:spLocks noGrp="1"/>
          </p:cNvSpPr>
          <p:nvPr/>
        </p:nvSpPr>
        <p:spPr>
          <a:xfrm>
            <a:off x="1047750" y="3638550"/>
            <a:ext cx="1905000" cy="8763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defRPr sz="1350" b="0">
                <a:solidFill>
                  <a:srgbClr val="22303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 dirty="0" err="1">
                <a:solidFill>
                  <a:srgbClr val="223033"/>
                </a:solidFill>
                <a:latin typeface="Microsoft YaHei"/>
                <a:ea typeface="Microsoft YaHei"/>
                <a:cs typeface="Microsoft YaHei"/>
              </a:rPr>
              <a:t>拒绝专业术语，用大白话建立第一层理解</a:t>
            </a:r>
            <a:r>
              <a:rPr sz="1350" b="0" dirty="0">
                <a:solidFill>
                  <a:srgbClr val="223033"/>
                </a:solidFill>
                <a:latin typeface="Microsoft YaHei"/>
                <a:ea typeface="Microsoft YaHei"/>
                <a:cs typeface="Microsoft YaHei"/>
              </a:rPr>
              <a:t>。</a:t>
            </a:r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1928FE2B-B6FD-4C0A-B5F6-738CB8545735}"/>
              </a:ext>
            </a:extLst>
          </p:cNvPr>
          <p:cNvSpPr>
            <a:spLocks noGrp="1"/>
          </p:cNvSpPr>
          <p:nvPr/>
        </p:nvSpPr>
        <p:spPr>
          <a:xfrm>
            <a:off x="1047750" y="4781550"/>
            <a:ext cx="1924050" cy="47625"/>
          </a:xfrm>
          <a:prstGeom prst="rect">
            <a:avLst/>
          </a:prstGeom>
          <a:solidFill>
            <a:srgbClr val="00A6A6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4CABA4A0-2A0F-4507-8278-3050E5FA6D0F}"/>
              </a:ext>
            </a:extLst>
          </p:cNvPr>
          <p:cNvSpPr>
            <a:spLocks noGrp="1"/>
          </p:cNvSpPr>
          <p:nvPr/>
        </p:nvSpPr>
        <p:spPr>
          <a:xfrm>
            <a:off x="3619500" y="2266950"/>
            <a:ext cx="2381250" cy="2857500"/>
          </a:xfrm>
          <a:prstGeom prst="rect">
            <a:avLst/>
          </a:prstGeom>
          <a:solidFill>
            <a:srgbClr val="FFFFFF"/>
          </a:solidFill>
          <a:ln w="9525">
            <a:solidFill>
              <a:srgbClr val="D4DED8"/>
            </a:solidFill>
            <a:prstDash val="solid"/>
          </a:ln>
        </p:spPr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E69540BA-364F-4AFB-A2A4-47976EF3AB2E}"/>
              </a:ext>
            </a:extLst>
          </p:cNvPr>
          <p:cNvSpPr>
            <a:spLocks noGrp="1"/>
          </p:cNvSpPr>
          <p:nvPr/>
        </p:nvSpPr>
        <p:spPr>
          <a:xfrm>
            <a:off x="3848100" y="2457450"/>
            <a:ext cx="609600" cy="4000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defRPr sz="2100" b="1">
                <a:solidFill>
                  <a:srgbClr val="F26457"/>
                </a:solidFill>
                <a:latin typeface="Consolas"/>
                <a:ea typeface="Consolas"/>
                <a:cs typeface="Consolas"/>
              </a:defRPr>
            </a:pPr>
            <a:r>
              <a:rPr sz="2100" b="1">
                <a:solidFill>
                  <a:srgbClr val="F26457"/>
                </a:solidFill>
                <a:latin typeface="Consolas"/>
                <a:ea typeface="Consolas"/>
                <a:cs typeface="Consolas"/>
              </a:rPr>
              <a:t>02</a:t>
            </a:r>
          </a:p>
        </p:txBody>
      </p:sp>
      <p:pic>
        <p:nvPicPr>
          <p:cNvPr id="21" name="图形 20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/>
        </p:blipFill>
        <p:spPr>
          <a:xfrm>
            <a:off x="5295900" y="2476500"/>
            <a:ext cx="361950" cy="361950"/>
          </a:xfrm>
          <a:prstGeom prst="rect">
            <a:avLst/>
          </a:prstGeom>
        </p:spPr>
      </p:pic>
      <p:sp>
        <p:nvSpPr>
          <p:cNvPr id="22" name="矩形 21">
            <a:extLst>
              <a:ext uri="{FF2B5EF4-FFF2-40B4-BE49-F238E27FC236}">
                <a16:creationId xmlns:a16="http://schemas.microsoft.com/office/drawing/2014/main" id="{430908D9-465A-4056-B097-47EE179A5015}"/>
              </a:ext>
            </a:extLst>
          </p:cNvPr>
          <p:cNvSpPr>
            <a:spLocks noGrp="1"/>
          </p:cNvSpPr>
          <p:nvPr/>
        </p:nvSpPr>
        <p:spPr>
          <a:xfrm>
            <a:off x="3848100" y="3143250"/>
            <a:ext cx="1924050" cy="3238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defRPr sz="1725" b="1">
                <a:solidFill>
                  <a:srgbClr val="10191C"/>
                </a:solidFill>
                <a:latin typeface="Microsoft YaHei UI"/>
                <a:ea typeface="Microsoft YaHei UI"/>
                <a:cs typeface="Microsoft YaHei UI"/>
              </a:defRPr>
            </a:pPr>
            <a:r>
              <a:rPr sz="1725" b="1">
                <a:solidFill>
                  <a:srgbClr val="10191C"/>
                </a:solidFill>
                <a:latin typeface="Microsoft YaHei UI"/>
                <a:ea typeface="Microsoft YaHei UI"/>
                <a:cs typeface="Microsoft YaHei UI"/>
              </a:rPr>
              <a:t>现在 AI 有多强？</a:t>
            </a:r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E34A17D1-1390-4521-AB09-2F34E0A92C11}"/>
              </a:ext>
            </a:extLst>
          </p:cNvPr>
          <p:cNvSpPr>
            <a:spLocks noGrp="1"/>
          </p:cNvSpPr>
          <p:nvPr/>
        </p:nvSpPr>
        <p:spPr>
          <a:xfrm>
            <a:off x="3848100" y="3638550"/>
            <a:ext cx="1905000" cy="8763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defRPr sz="1350" b="0">
                <a:solidFill>
                  <a:srgbClr val="22303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 dirty="0" err="1">
                <a:solidFill>
                  <a:srgbClr val="223033"/>
                </a:solidFill>
                <a:latin typeface="Microsoft YaHei"/>
                <a:ea typeface="Microsoft YaHei"/>
                <a:cs typeface="Microsoft YaHei"/>
              </a:rPr>
              <a:t>认识国内外主流</a:t>
            </a:r>
            <a:r>
              <a:rPr sz="1350" b="0" dirty="0">
                <a:solidFill>
                  <a:srgbClr val="223033"/>
                </a:solidFill>
                <a:latin typeface="Microsoft YaHei"/>
                <a:ea typeface="Microsoft YaHei"/>
                <a:cs typeface="Microsoft YaHei"/>
              </a:rPr>
              <a:t> AI </a:t>
            </a:r>
            <a:r>
              <a:rPr sz="1350" b="0" dirty="0" err="1">
                <a:solidFill>
                  <a:srgbClr val="223033"/>
                </a:solidFill>
                <a:latin typeface="Microsoft YaHei"/>
                <a:ea typeface="Microsoft YaHei"/>
                <a:cs typeface="Microsoft YaHei"/>
              </a:rPr>
              <a:t>公司、模型与工具</a:t>
            </a:r>
            <a:r>
              <a:rPr sz="1350" b="0" dirty="0">
                <a:solidFill>
                  <a:srgbClr val="223033"/>
                </a:solidFill>
                <a:latin typeface="Microsoft YaHei"/>
                <a:ea typeface="Microsoft YaHei"/>
                <a:cs typeface="Microsoft YaHei"/>
              </a:rPr>
              <a:t>。</a:t>
            </a:r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id="{3ECDAB6B-9127-43CA-BFCD-BFB1F6E32FA6}"/>
              </a:ext>
            </a:extLst>
          </p:cNvPr>
          <p:cNvSpPr>
            <a:spLocks noGrp="1"/>
          </p:cNvSpPr>
          <p:nvPr/>
        </p:nvSpPr>
        <p:spPr>
          <a:xfrm>
            <a:off x="3848100" y="4781550"/>
            <a:ext cx="1924050" cy="47625"/>
          </a:xfrm>
          <a:prstGeom prst="rect">
            <a:avLst/>
          </a:prstGeom>
          <a:solidFill>
            <a:srgbClr val="F26457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id="{2D1619AE-8C6F-4072-BC39-C476057B2A01}"/>
              </a:ext>
            </a:extLst>
          </p:cNvPr>
          <p:cNvSpPr>
            <a:spLocks noGrp="1"/>
          </p:cNvSpPr>
          <p:nvPr/>
        </p:nvSpPr>
        <p:spPr>
          <a:xfrm>
            <a:off x="6419850" y="2266950"/>
            <a:ext cx="2381250" cy="2857500"/>
          </a:xfrm>
          <a:prstGeom prst="rect">
            <a:avLst/>
          </a:prstGeom>
          <a:solidFill>
            <a:srgbClr val="FFFFFF"/>
          </a:solidFill>
          <a:ln w="9525">
            <a:solidFill>
              <a:srgbClr val="D4DED8"/>
            </a:solidFill>
            <a:prstDash val="solid"/>
          </a:ln>
        </p:spPr>
      </p:sp>
      <p:sp>
        <p:nvSpPr>
          <p:cNvPr id="26" name="矩形 25">
            <a:extLst>
              <a:ext uri="{FF2B5EF4-FFF2-40B4-BE49-F238E27FC236}">
                <a16:creationId xmlns:a16="http://schemas.microsoft.com/office/drawing/2014/main" id="{2BCCD62A-B4A3-4F47-9179-9DAF719EF15C}"/>
              </a:ext>
            </a:extLst>
          </p:cNvPr>
          <p:cNvSpPr>
            <a:spLocks noGrp="1"/>
          </p:cNvSpPr>
          <p:nvPr/>
        </p:nvSpPr>
        <p:spPr>
          <a:xfrm>
            <a:off x="6648450" y="2457450"/>
            <a:ext cx="609600" cy="4000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defRPr sz="2100" b="1">
                <a:solidFill>
                  <a:srgbClr val="F2A33A"/>
                </a:solidFill>
                <a:latin typeface="Consolas"/>
                <a:ea typeface="Consolas"/>
                <a:cs typeface="Consolas"/>
              </a:defRPr>
            </a:pPr>
            <a:r>
              <a:rPr sz="2100" b="1">
                <a:solidFill>
                  <a:srgbClr val="F2A33A"/>
                </a:solidFill>
                <a:latin typeface="Consolas"/>
                <a:ea typeface="Consolas"/>
                <a:cs typeface="Consolas"/>
              </a:rPr>
              <a:t>03</a:t>
            </a:r>
          </a:p>
        </p:txBody>
      </p:sp>
      <p:pic>
        <p:nvPicPr>
          <p:cNvPr id="27" name="图形 26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/>
        </p:blipFill>
        <p:spPr>
          <a:xfrm>
            <a:off x="8096250" y="2476500"/>
            <a:ext cx="361950" cy="361950"/>
          </a:xfrm>
          <a:prstGeom prst="rect">
            <a:avLst/>
          </a:prstGeom>
        </p:spPr>
      </p:pic>
      <p:sp>
        <p:nvSpPr>
          <p:cNvPr id="28" name="矩形 27">
            <a:extLst>
              <a:ext uri="{FF2B5EF4-FFF2-40B4-BE49-F238E27FC236}">
                <a16:creationId xmlns:a16="http://schemas.microsoft.com/office/drawing/2014/main" id="{9F889492-97B6-45FB-A23B-6C5016C40A68}"/>
              </a:ext>
            </a:extLst>
          </p:cNvPr>
          <p:cNvSpPr>
            <a:spLocks noGrp="1"/>
          </p:cNvSpPr>
          <p:nvPr/>
        </p:nvSpPr>
        <p:spPr>
          <a:xfrm>
            <a:off x="6648450" y="3143250"/>
            <a:ext cx="1924050" cy="3238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defRPr sz="1725" b="1">
                <a:solidFill>
                  <a:srgbClr val="10191C"/>
                </a:solidFill>
                <a:latin typeface="Microsoft YaHei UI"/>
                <a:ea typeface="Microsoft YaHei UI"/>
                <a:cs typeface="Microsoft YaHei UI"/>
              </a:defRPr>
            </a:pPr>
            <a:r>
              <a:rPr sz="1725" b="1">
                <a:solidFill>
                  <a:srgbClr val="10191C"/>
                </a:solidFill>
                <a:latin typeface="Microsoft YaHei UI"/>
                <a:ea typeface="Microsoft YaHei UI"/>
                <a:cs typeface="Microsoft YaHei UI"/>
              </a:rPr>
              <a:t>AI 能帮我们干嘛？</a:t>
            </a:r>
          </a:p>
        </p:txBody>
      </p:sp>
      <p:sp>
        <p:nvSpPr>
          <p:cNvPr id="29" name="矩形 28">
            <a:extLst>
              <a:ext uri="{FF2B5EF4-FFF2-40B4-BE49-F238E27FC236}">
                <a16:creationId xmlns:a16="http://schemas.microsoft.com/office/drawing/2014/main" id="{10F5B8EA-8523-4DA6-BA6C-9A4C1C42774F}"/>
              </a:ext>
            </a:extLst>
          </p:cNvPr>
          <p:cNvSpPr>
            <a:spLocks noGrp="1"/>
          </p:cNvSpPr>
          <p:nvPr/>
        </p:nvSpPr>
        <p:spPr>
          <a:xfrm>
            <a:off x="6648450" y="3638550"/>
            <a:ext cx="1905000" cy="8763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defRPr sz="1350" b="0">
                <a:solidFill>
                  <a:srgbClr val="22303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 dirty="0" err="1">
                <a:solidFill>
                  <a:srgbClr val="223033"/>
                </a:solidFill>
                <a:latin typeface="Microsoft YaHei"/>
                <a:ea typeface="Microsoft YaHei"/>
                <a:cs typeface="Microsoft YaHei"/>
              </a:rPr>
              <a:t>从打工人到生活家，拆</a:t>
            </a:r>
            <a:r>
              <a:rPr sz="1350" b="0" dirty="0">
                <a:solidFill>
                  <a:srgbClr val="223033"/>
                </a:solidFill>
                <a:latin typeface="Microsoft YaHei"/>
                <a:ea typeface="Microsoft YaHei"/>
                <a:cs typeface="Microsoft YaHei"/>
              </a:rPr>
              <a:t> 7 </a:t>
            </a:r>
            <a:r>
              <a:rPr sz="1350" b="0" dirty="0" err="1">
                <a:solidFill>
                  <a:srgbClr val="223033"/>
                </a:solidFill>
                <a:latin typeface="Microsoft YaHei"/>
                <a:ea typeface="Microsoft YaHei"/>
                <a:cs typeface="Microsoft YaHei"/>
              </a:rPr>
              <a:t>个典型案例</a:t>
            </a:r>
            <a:r>
              <a:rPr sz="1350" b="0" dirty="0">
                <a:solidFill>
                  <a:srgbClr val="223033"/>
                </a:solidFill>
                <a:latin typeface="Microsoft YaHei"/>
                <a:ea typeface="Microsoft YaHei"/>
                <a:cs typeface="Microsoft YaHei"/>
              </a:rPr>
              <a:t>。</a:t>
            </a:r>
          </a:p>
        </p:txBody>
      </p:sp>
      <p:sp>
        <p:nvSpPr>
          <p:cNvPr id="30" name="矩形 29">
            <a:extLst>
              <a:ext uri="{FF2B5EF4-FFF2-40B4-BE49-F238E27FC236}">
                <a16:creationId xmlns:a16="http://schemas.microsoft.com/office/drawing/2014/main" id="{EC054739-94B1-4D0F-834B-5E5D76B82DDB}"/>
              </a:ext>
            </a:extLst>
          </p:cNvPr>
          <p:cNvSpPr>
            <a:spLocks noGrp="1"/>
          </p:cNvSpPr>
          <p:nvPr/>
        </p:nvSpPr>
        <p:spPr>
          <a:xfrm>
            <a:off x="6648450" y="4781550"/>
            <a:ext cx="1924050" cy="47625"/>
          </a:xfrm>
          <a:prstGeom prst="rect">
            <a:avLst/>
          </a:prstGeom>
          <a:solidFill>
            <a:srgbClr val="F2A33A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31" name="矩形 30">
            <a:extLst>
              <a:ext uri="{FF2B5EF4-FFF2-40B4-BE49-F238E27FC236}">
                <a16:creationId xmlns:a16="http://schemas.microsoft.com/office/drawing/2014/main" id="{19B7114A-99ED-4B80-AD8D-3FFC346D0A8B}"/>
              </a:ext>
            </a:extLst>
          </p:cNvPr>
          <p:cNvSpPr>
            <a:spLocks noGrp="1"/>
          </p:cNvSpPr>
          <p:nvPr/>
        </p:nvSpPr>
        <p:spPr>
          <a:xfrm>
            <a:off x="9220200" y="2266950"/>
            <a:ext cx="2381250" cy="2857500"/>
          </a:xfrm>
          <a:prstGeom prst="rect">
            <a:avLst/>
          </a:prstGeom>
          <a:solidFill>
            <a:srgbClr val="FFFFFF"/>
          </a:solidFill>
          <a:ln w="9525">
            <a:solidFill>
              <a:srgbClr val="D4DED8"/>
            </a:solidFill>
            <a:prstDash val="solid"/>
          </a:ln>
        </p:spPr>
      </p:sp>
      <p:sp>
        <p:nvSpPr>
          <p:cNvPr id="32" name="矩形 31">
            <a:extLst>
              <a:ext uri="{FF2B5EF4-FFF2-40B4-BE49-F238E27FC236}">
                <a16:creationId xmlns:a16="http://schemas.microsoft.com/office/drawing/2014/main" id="{F4A4881A-13F4-42C2-8416-65373062265D}"/>
              </a:ext>
            </a:extLst>
          </p:cNvPr>
          <p:cNvSpPr>
            <a:spLocks noGrp="1"/>
          </p:cNvSpPr>
          <p:nvPr/>
        </p:nvSpPr>
        <p:spPr>
          <a:xfrm>
            <a:off x="9448800" y="2457450"/>
            <a:ext cx="609600" cy="4000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defRPr sz="2100" b="1">
                <a:solidFill>
                  <a:srgbClr val="6B5DD3"/>
                </a:solidFill>
                <a:latin typeface="Consolas"/>
                <a:ea typeface="Consolas"/>
                <a:cs typeface="Consolas"/>
              </a:defRPr>
            </a:pPr>
            <a:r>
              <a:rPr sz="2100" b="1">
                <a:solidFill>
                  <a:srgbClr val="6B5DD3"/>
                </a:solidFill>
                <a:latin typeface="Consolas"/>
                <a:ea typeface="Consolas"/>
                <a:cs typeface="Consolas"/>
              </a:rPr>
              <a:t>04</a:t>
            </a:r>
          </a:p>
        </p:txBody>
      </p:sp>
      <p:pic>
        <p:nvPicPr>
          <p:cNvPr id="33" name="图形 32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/>
        </p:blipFill>
        <p:spPr>
          <a:xfrm>
            <a:off x="10896600" y="2476500"/>
            <a:ext cx="361950" cy="361950"/>
          </a:xfrm>
          <a:prstGeom prst="rect">
            <a:avLst/>
          </a:prstGeom>
        </p:spPr>
      </p:pic>
      <p:sp>
        <p:nvSpPr>
          <p:cNvPr id="34" name="矩形 33">
            <a:extLst>
              <a:ext uri="{FF2B5EF4-FFF2-40B4-BE49-F238E27FC236}">
                <a16:creationId xmlns:a16="http://schemas.microsoft.com/office/drawing/2014/main" id="{C160044F-672F-4074-91B1-61C6774FC08F}"/>
              </a:ext>
            </a:extLst>
          </p:cNvPr>
          <p:cNvSpPr>
            <a:spLocks noGrp="1"/>
          </p:cNvSpPr>
          <p:nvPr/>
        </p:nvSpPr>
        <p:spPr>
          <a:xfrm>
            <a:off x="9448800" y="3143250"/>
            <a:ext cx="1924050" cy="3238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defRPr sz="1725" b="1">
                <a:solidFill>
                  <a:srgbClr val="10191C"/>
                </a:solidFill>
                <a:latin typeface="Microsoft YaHei UI"/>
                <a:ea typeface="Microsoft YaHei UI"/>
                <a:cs typeface="Microsoft YaHei UI"/>
              </a:defRPr>
            </a:pPr>
            <a:r>
              <a:rPr sz="1725" b="1">
                <a:solidFill>
                  <a:srgbClr val="10191C"/>
                </a:solidFill>
                <a:latin typeface="Microsoft YaHei UI"/>
                <a:ea typeface="Microsoft YaHei UI"/>
                <a:cs typeface="Microsoft YaHei UI"/>
              </a:rPr>
              <a:t>课后小作业</a:t>
            </a:r>
          </a:p>
        </p:txBody>
      </p:sp>
      <p:sp>
        <p:nvSpPr>
          <p:cNvPr id="35" name="矩形 34">
            <a:extLst>
              <a:ext uri="{FF2B5EF4-FFF2-40B4-BE49-F238E27FC236}">
                <a16:creationId xmlns:a16="http://schemas.microsoft.com/office/drawing/2014/main" id="{5B85407A-66BF-4D02-9CCA-0864D39D3539}"/>
              </a:ext>
            </a:extLst>
          </p:cNvPr>
          <p:cNvSpPr>
            <a:spLocks noGrp="1"/>
          </p:cNvSpPr>
          <p:nvPr/>
        </p:nvSpPr>
        <p:spPr>
          <a:xfrm>
            <a:off x="9448800" y="3638550"/>
            <a:ext cx="1905000" cy="8763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defRPr sz="1350" b="0">
                <a:solidFill>
                  <a:srgbClr val="22303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 dirty="0" err="1">
                <a:solidFill>
                  <a:srgbClr val="223033"/>
                </a:solidFill>
                <a:latin typeface="Microsoft YaHei"/>
                <a:ea typeface="Microsoft YaHei"/>
                <a:cs typeface="Microsoft YaHei"/>
              </a:rPr>
              <a:t>光听不练假把式，课后完成一次真实对话</a:t>
            </a:r>
            <a:r>
              <a:rPr sz="1350" b="0" dirty="0">
                <a:solidFill>
                  <a:srgbClr val="223033"/>
                </a:solidFill>
                <a:latin typeface="Microsoft YaHei"/>
                <a:ea typeface="Microsoft YaHei"/>
                <a:cs typeface="Microsoft YaHei"/>
              </a:rPr>
              <a:t>。</a:t>
            </a:r>
          </a:p>
        </p:txBody>
      </p:sp>
      <p:sp>
        <p:nvSpPr>
          <p:cNvPr id="36" name="矩形 35">
            <a:extLst>
              <a:ext uri="{FF2B5EF4-FFF2-40B4-BE49-F238E27FC236}">
                <a16:creationId xmlns:a16="http://schemas.microsoft.com/office/drawing/2014/main" id="{8D53F8C4-DC91-4CBC-9447-F6358094E041}"/>
              </a:ext>
            </a:extLst>
          </p:cNvPr>
          <p:cNvSpPr>
            <a:spLocks noGrp="1"/>
          </p:cNvSpPr>
          <p:nvPr/>
        </p:nvSpPr>
        <p:spPr>
          <a:xfrm>
            <a:off x="9448800" y="4781550"/>
            <a:ext cx="1924050" cy="47625"/>
          </a:xfrm>
          <a:prstGeom prst="rect">
            <a:avLst/>
          </a:prstGeom>
          <a:solidFill>
            <a:srgbClr val="6B5DD3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</p:spTree>
    <p:extLst>
      <p:ext uri="{BB962C8B-B14F-4D97-AF65-F5344CB8AC3E}">
        <p14:creationId xmlns:p14="http://schemas.microsoft.com/office/powerpoint/2010/main" val="5651964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矩形 25">
            <a:extLst>
              <a:ext uri="{FF2B5EF4-FFF2-40B4-BE49-F238E27FC236}">
                <a16:creationId xmlns:a16="http://schemas.microsoft.com/office/drawing/2014/main" id="{E4922158-59C5-4DDC-909D-B9F1CF380E0F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7F9F2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399700E9-E805-47BB-9942-C76E3CDE92FA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95250" cy="6858000"/>
          </a:xfrm>
          <a:prstGeom prst="rect">
            <a:avLst/>
          </a:prstGeom>
          <a:solidFill>
            <a:srgbClr val="00A6A6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E83547C0-FE04-4707-A080-B28DEEC52186}"/>
              </a:ext>
            </a:extLst>
          </p:cNvPr>
          <p:cNvSpPr>
            <a:spLocks noGrp="1"/>
          </p:cNvSpPr>
          <p:nvPr/>
        </p:nvSpPr>
        <p:spPr>
          <a:xfrm>
            <a:off x="95250" y="0"/>
            <a:ext cx="38100" cy="6858000"/>
          </a:xfrm>
          <a:prstGeom prst="rect">
            <a:avLst/>
          </a:prstGeom>
          <a:solidFill>
            <a:srgbClr val="F2A33A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5C2FECD0-5FE1-4736-89B2-81FF45CA987B}"/>
              </a:ext>
            </a:extLst>
          </p:cNvPr>
          <p:cNvSpPr>
            <a:spLocks noGrp="1"/>
          </p:cNvSpPr>
          <p:nvPr/>
        </p:nvSpPr>
        <p:spPr>
          <a:xfrm>
            <a:off x="0" y="6191250"/>
            <a:ext cx="12192000" cy="666750"/>
          </a:xfrm>
          <a:prstGeom prst="rect">
            <a:avLst/>
          </a:prstGeom>
          <a:solidFill>
            <a:srgbClr val="EEF5F0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5" name="椭圆 4">
            <a:extLst>
              <a:ext uri="{FF2B5EF4-FFF2-40B4-BE49-F238E27FC236}">
                <a16:creationId xmlns:a16="http://schemas.microsoft.com/office/drawing/2014/main" id="{75304E3D-B3E3-48D2-B32A-A7E29897BA6C}"/>
              </a:ext>
            </a:extLst>
          </p:cNvPr>
          <p:cNvSpPr>
            <a:spLocks noGrp="1"/>
          </p:cNvSpPr>
          <p:nvPr/>
        </p:nvSpPr>
        <p:spPr>
          <a:xfrm>
            <a:off x="10325100" y="266700"/>
            <a:ext cx="1428750" cy="1428750"/>
          </a:xfrm>
          <a:prstGeom prst="ellipse">
            <a:avLst/>
          </a:prstGeom>
          <a:solidFill>
            <a:srgbClr val="E2F2EF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6" name="椭圆 5">
            <a:extLst>
              <a:ext uri="{FF2B5EF4-FFF2-40B4-BE49-F238E27FC236}">
                <a16:creationId xmlns:a16="http://schemas.microsoft.com/office/drawing/2014/main" id="{FBA5FAB4-6F7F-4B54-89B7-C87619AAC652}"/>
              </a:ext>
            </a:extLst>
          </p:cNvPr>
          <p:cNvSpPr>
            <a:spLocks noGrp="1"/>
          </p:cNvSpPr>
          <p:nvPr/>
        </p:nvSpPr>
        <p:spPr>
          <a:xfrm>
            <a:off x="10744200" y="5029200"/>
            <a:ext cx="1200150" cy="1200150"/>
          </a:xfrm>
          <a:prstGeom prst="ellipse">
            <a:avLst/>
          </a:prstGeom>
          <a:solidFill>
            <a:srgbClr val="FFEBD4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7" name="kicker-3-marker">
            <a:extLst>
              <a:ext uri="{FF2B5EF4-FFF2-40B4-BE49-F238E27FC236}">
                <a16:creationId xmlns:a16="http://schemas.microsoft.com/office/drawing/2014/main" id="{02CCC6D2-D8DB-40E4-8BE8-BECD2A08DE5B}"/>
              </a:ext>
            </a:extLst>
          </p:cNvPr>
          <p:cNvSpPr>
            <a:spLocks noGrp="1"/>
          </p:cNvSpPr>
          <p:nvPr/>
        </p:nvSpPr>
        <p:spPr>
          <a:xfrm>
            <a:off x="609600" y="457200"/>
            <a:ext cx="114300" cy="114300"/>
          </a:xfrm>
          <a:prstGeom prst="ellipse">
            <a:avLst/>
          </a:prstGeom>
          <a:solidFill>
            <a:srgbClr val="F26457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8" name="kicker-3-label">
            <a:extLst>
              <a:ext uri="{FF2B5EF4-FFF2-40B4-BE49-F238E27FC236}">
                <a16:creationId xmlns:a16="http://schemas.microsoft.com/office/drawing/2014/main" id="{C8346B94-2D9F-41E0-94CF-3C845D10BA33}"/>
              </a:ext>
            </a:extLst>
          </p:cNvPr>
          <p:cNvSpPr>
            <a:spLocks noGrp="1"/>
          </p:cNvSpPr>
          <p:nvPr/>
        </p:nvSpPr>
        <p:spPr>
          <a:xfrm>
            <a:off x="800100" y="400050"/>
            <a:ext cx="2571750" cy="2476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ctr"/>
          <a:lstStyle/>
          <a:p>
            <a:pPr algn="l">
              <a:defRPr sz="900" b="1">
                <a:solidFill>
                  <a:srgbClr val="65727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657276"/>
                </a:solidFill>
                <a:latin typeface="Microsoft YaHei"/>
                <a:ea typeface="Microsoft YaHei"/>
                <a:cs typeface="Microsoft YaHei"/>
              </a:rPr>
              <a:t>什么是 AI</a:t>
            </a: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A8462D55-9C97-468C-9EFD-2E362FBD5505}"/>
              </a:ext>
            </a:extLst>
          </p:cNvPr>
          <p:cNvSpPr>
            <a:spLocks noGrp="1"/>
          </p:cNvSpPr>
          <p:nvPr/>
        </p:nvSpPr>
        <p:spPr>
          <a:xfrm>
            <a:off x="609600" y="742950"/>
            <a:ext cx="8858250" cy="7810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defRPr sz="2550" b="1">
                <a:solidFill>
                  <a:srgbClr val="10191C"/>
                </a:solidFill>
                <a:latin typeface="Microsoft YaHei UI"/>
                <a:ea typeface="Microsoft YaHei UI"/>
                <a:cs typeface="Microsoft YaHei UI"/>
              </a:defRPr>
            </a:pPr>
            <a:r>
              <a:rPr sz="2550" b="1">
                <a:solidFill>
                  <a:srgbClr val="10191C"/>
                </a:solidFill>
                <a:latin typeface="Microsoft YaHei UI"/>
                <a:ea typeface="Microsoft YaHei UI"/>
                <a:cs typeface="Microsoft YaHei UI"/>
              </a:rPr>
              <a:t>AI 像一个会学习、会举一反三的聪明学徒。</a:t>
            </a: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914FE6FC-4552-4914-A04F-07350D6D809B}"/>
              </a:ext>
            </a:extLst>
          </p:cNvPr>
          <p:cNvSpPr>
            <a:spLocks noGrp="1"/>
          </p:cNvSpPr>
          <p:nvPr/>
        </p:nvSpPr>
        <p:spPr>
          <a:xfrm>
            <a:off x="628650" y="1543050"/>
            <a:ext cx="8191500" cy="4191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defRPr sz="1275" b="0">
                <a:solidFill>
                  <a:srgbClr val="65727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 dirty="0" err="1">
                <a:solidFill>
                  <a:srgbClr val="657276"/>
                </a:solidFill>
                <a:latin typeface="Microsoft YaHei"/>
                <a:ea typeface="Microsoft YaHei"/>
                <a:cs typeface="Microsoft YaHei"/>
              </a:rPr>
              <a:t>传统程序和</a:t>
            </a:r>
            <a:r>
              <a:rPr sz="1275" b="0" dirty="0">
                <a:solidFill>
                  <a:srgbClr val="657276"/>
                </a:solidFill>
                <a:latin typeface="Microsoft YaHei"/>
                <a:ea typeface="Microsoft YaHei"/>
                <a:cs typeface="Microsoft YaHei"/>
              </a:rPr>
              <a:t> AI </a:t>
            </a:r>
            <a:r>
              <a:rPr sz="1275" b="0" dirty="0" err="1">
                <a:solidFill>
                  <a:srgbClr val="657276"/>
                </a:solidFill>
                <a:latin typeface="Microsoft YaHei"/>
                <a:ea typeface="Microsoft YaHei"/>
                <a:cs typeface="Microsoft YaHei"/>
              </a:rPr>
              <a:t>的最大不同：一个按死规矩执行，一个能从例子里总结规律</a:t>
            </a:r>
            <a:r>
              <a:rPr sz="1275" b="0" dirty="0">
                <a:solidFill>
                  <a:srgbClr val="657276"/>
                </a:solidFill>
                <a:latin typeface="Microsoft YaHei"/>
                <a:ea typeface="Microsoft YaHei"/>
                <a:cs typeface="Microsoft YaHei"/>
              </a:rPr>
              <a:t>。</a:t>
            </a: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E0916086-8B9B-487B-95B8-34659FE52F39}"/>
              </a:ext>
            </a:extLst>
          </p:cNvPr>
          <p:cNvSpPr>
            <a:spLocks noGrp="1"/>
          </p:cNvSpPr>
          <p:nvPr/>
        </p:nvSpPr>
        <p:spPr>
          <a:xfrm>
            <a:off x="609600" y="6515100"/>
            <a:ext cx="2476500" cy="1905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defRPr sz="750" b="0">
                <a:solidFill>
                  <a:srgbClr val="70808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0">
                <a:solidFill>
                  <a:srgbClr val="708080"/>
                </a:solidFill>
                <a:latin typeface="Microsoft YaHei"/>
                <a:ea typeface="Microsoft YaHei"/>
                <a:cs typeface="Microsoft YaHei"/>
              </a:rPr>
              <a:t>人工智能课：何为AI？</a:t>
            </a: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1F36F814-1A0E-451D-BA42-458A490A67AB}"/>
              </a:ext>
            </a:extLst>
          </p:cNvPr>
          <p:cNvSpPr>
            <a:spLocks noGrp="1"/>
          </p:cNvSpPr>
          <p:nvPr/>
        </p:nvSpPr>
        <p:spPr>
          <a:xfrm>
            <a:off x="11106150" y="6477000"/>
            <a:ext cx="495300" cy="2286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r">
              <a:defRPr sz="975" b="1">
                <a:solidFill>
                  <a:srgbClr val="708080"/>
                </a:solidFill>
                <a:latin typeface="Consolas"/>
                <a:ea typeface="Consolas"/>
                <a:cs typeface="Consolas"/>
              </a:defRPr>
            </a:pPr>
            <a:r>
              <a:rPr sz="975" b="1">
                <a:solidFill>
                  <a:srgbClr val="708080"/>
                </a:solidFill>
                <a:latin typeface="Consolas"/>
                <a:ea typeface="Consolas"/>
                <a:cs typeface="Consolas"/>
              </a:rPr>
              <a:t>03</a:t>
            </a: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8A580E73-A3AB-4959-B59E-1A100458B8C9}"/>
              </a:ext>
            </a:extLst>
          </p:cNvPr>
          <p:cNvSpPr>
            <a:spLocks noGrp="1"/>
          </p:cNvSpPr>
          <p:nvPr/>
        </p:nvSpPr>
        <p:spPr>
          <a:xfrm>
            <a:off x="800100" y="2209800"/>
            <a:ext cx="4095750" cy="2381250"/>
          </a:xfrm>
          <a:prstGeom prst="rect">
            <a:avLst/>
          </a:prstGeom>
          <a:solidFill>
            <a:srgbClr val="FFFFFF"/>
          </a:solidFill>
          <a:ln w="9525">
            <a:solidFill>
              <a:srgbClr val="D4DED8"/>
            </a:solidFill>
            <a:prstDash val="solid"/>
          </a:ln>
        </p:spPr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6E197FCC-BC96-4ED3-BA37-A1CA8EA00492}"/>
              </a:ext>
            </a:extLst>
          </p:cNvPr>
          <p:cNvSpPr>
            <a:spLocks noGrp="1"/>
          </p:cNvSpPr>
          <p:nvPr/>
        </p:nvSpPr>
        <p:spPr>
          <a:xfrm>
            <a:off x="800100" y="2209800"/>
            <a:ext cx="66675" cy="2381250"/>
          </a:xfrm>
          <a:prstGeom prst="rect">
            <a:avLst/>
          </a:prstGeom>
          <a:solidFill>
            <a:srgbClr val="F2A33A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8E07ED8C-A36A-4F1D-B3E0-8E7C0C8A0E97}"/>
              </a:ext>
            </a:extLst>
          </p:cNvPr>
          <p:cNvSpPr>
            <a:spLocks noGrp="1"/>
          </p:cNvSpPr>
          <p:nvPr/>
        </p:nvSpPr>
        <p:spPr>
          <a:xfrm>
            <a:off x="1485900" y="2400300"/>
            <a:ext cx="3200400" cy="3048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defRPr sz="1650" b="1">
                <a:solidFill>
                  <a:srgbClr val="10191C"/>
                </a:solidFill>
                <a:latin typeface="Microsoft YaHei UI"/>
                <a:ea typeface="Microsoft YaHei UI"/>
                <a:cs typeface="Microsoft YaHei UI"/>
              </a:defRPr>
            </a:pPr>
            <a:r>
              <a:rPr sz="1650" b="1" dirty="0" err="1">
                <a:solidFill>
                  <a:srgbClr val="10191C"/>
                </a:solidFill>
                <a:latin typeface="Microsoft YaHei UI"/>
                <a:ea typeface="Microsoft YaHei UI"/>
                <a:cs typeface="Microsoft YaHei UI"/>
              </a:rPr>
              <a:t>传统电脑程序：像算盘</a:t>
            </a:r>
            <a:endParaRPr sz="1650" b="1" dirty="0">
              <a:solidFill>
                <a:srgbClr val="10191C"/>
              </a:solidFill>
              <a:latin typeface="Microsoft YaHei UI"/>
              <a:ea typeface="Microsoft YaHei UI"/>
              <a:cs typeface="Microsoft YaHei UI"/>
            </a:endParaRP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0B5A9B11-04FC-497E-8F5D-4EE61250E640}"/>
              </a:ext>
            </a:extLst>
          </p:cNvPr>
          <p:cNvSpPr>
            <a:spLocks noGrp="1"/>
          </p:cNvSpPr>
          <p:nvPr/>
        </p:nvSpPr>
        <p:spPr>
          <a:xfrm>
            <a:off x="1028700" y="2800350"/>
            <a:ext cx="3638550" cy="16383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defRPr sz="1575" b="0">
                <a:solidFill>
                  <a:srgbClr val="22303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0" dirty="0" err="1">
                <a:solidFill>
                  <a:srgbClr val="223033"/>
                </a:solidFill>
                <a:latin typeface="Microsoft YaHei"/>
                <a:ea typeface="Microsoft YaHei"/>
                <a:cs typeface="Microsoft YaHei"/>
              </a:rPr>
              <a:t>你拨一下，它动一下</a:t>
            </a:r>
            <a:r>
              <a:rPr sz="1575" b="0" dirty="0">
                <a:solidFill>
                  <a:srgbClr val="223033"/>
                </a:solidFill>
                <a:latin typeface="Microsoft YaHei"/>
                <a:ea typeface="Microsoft YaHei"/>
                <a:cs typeface="Microsoft YaHei"/>
              </a:rPr>
              <a:t>。</a:t>
            </a:r>
          </a:p>
          <a:p>
            <a:pPr algn="l">
              <a:defRPr sz="1575" b="0">
                <a:solidFill>
                  <a:srgbClr val="22303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0" dirty="0" err="1">
                <a:solidFill>
                  <a:srgbClr val="223033"/>
                </a:solidFill>
                <a:latin typeface="Microsoft YaHei"/>
                <a:ea typeface="Microsoft YaHei"/>
                <a:cs typeface="Microsoft YaHei"/>
              </a:rPr>
              <a:t>所有规则都要提前写死，程序只会按规则办事</a:t>
            </a:r>
            <a:r>
              <a:rPr sz="1575" b="0" dirty="0">
                <a:solidFill>
                  <a:srgbClr val="223033"/>
                </a:solidFill>
                <a:latin typeface="Microsoft YaHei"/>
                <a:ea typeface="Microsoft YaHei"/>
                <a:cs typeface="Microsoft YaHei"/>
              </a:rPr>
              <a:t>。</a:t>
            </a:r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8FADA1DB-4153-4837-B327-99F3FA9F342D}"/>
              </a:ext>
            </a:extLst>
          </p:cNvPr>
          <p:cNvSpPr>
            <a:spLocks noGrp="1"/>
          </p:cNvSpPr>
          <p:nvPr/>
        </p:nvSpPr>
        <p:spPr>
          <a:xfrm>
            <a:off x="7296150" y="2209800"/>
            <a:ext cx="4095750" cy="2381250"/>
          </a:xfrm>
          <a:prstGeom prst="rect">
            <a:avLst/>
          </a:prstGeom>
          <a:solidFill>
            <a:srgbClr val="FFFFFF"/>
          </a:solidFill>
          <a:ln w="9525">
            <a:solidFill>
              <a:srgbClr val="D4DED8"/>
            </a:solidFill>
            <a:prstDash val="solid"/>
          </a:ln>
        </p:spPr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FD25A802-12E5-4C35-8EEA-8D5787AC882A}"/>
              </a:ext>
            </a:extLst>
          </p:cNvPr>
          <p:cNvSpPr>
            <a:spLocks noGrp="1"/>
          </p:cNvSpPr>
          <p:nvPr/>
        </p:nvSpPr>
        <p:spPr>
          <a:xfrm>
            <a:off x="7296150" y="2209800"/>
            <a:ext cx="66675" cy="2381250"/>
          </a:xfrm>
          <a:prstGeom prst="rect">
            <a:avLst/>
          </a:prstGeom>
          <a:solidFill>
            <a:srgbClr val="00A6A6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AFA38641-A45D-4350-9B21-453CEF23E427}"/>
              </a:ext>
            </a:extLst>
          </p:cNvPr>
          <p:cNvSpPr>
            <a:spLocks noGrp="1"/>
          </p:cNvSpPr>
          <p:nvPr/>
        </p:nvSpPr>
        <p:spPr>
          <a:xfrm>
            <a:off x="7981950" y="2400300"/>
            <a:ext cx="3200400" cy="3048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defRPr sz="1650" b="1">
                <a:solidFill>
                  <a:srgbClr val="10191C"/>
                </a:solidFill>
                <a:latin typeface="Microsoft YaHei UI"/>
                <a:ea typeface="Microsoft YaHei UI"/>
                <a:cs typeface="Microsoft YaHei UI"/>
              </a:defRPr>
            </a:pPr>
            <a:r>
              <a:rPr sz="1650" b="1">
                <a:solidFill>
                  <a:srgbClr val="10191C"/>
                </a:solidFill>
                <a:latin typeface="Microsoft YaHei UI"/>
                <a:ea typeface="Microsoft YaHei UI"/>
                <a:cs typeface="Microsoft YaHei UI"/>
              </a:rPr>
              <a:t>AI：像聪明学徒</a:t>
            </a: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42A5E2D7-1C5C-45AE-B460-172938D71428}"/>
              </a:ext>
            </a:extLst>
          </p:cNvPr>
          <p:cNvSpPr>
            <a:spLocks noGrp="1"/>
          </p:cNvSpPr>
          <p:nvPr/>
        </p:nvSpPr>
        <p:spPr>
          <a:xfrm>
            <a:off x="7524750" y="2800350"/>
            <a:ext cx="3638550" cy="16383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defRPr sz="1575" b="0">
                <a:solidFill>
                  <a:srgbClr val="22303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0" dirty="0" err="1">
                <a:solidFill>
                  <a:srgbClr val="223033"/>
                </a:solidFill>
                <a:latin typeface="Microsoft YaHei"/>
                <a:ea typeface="Microsoft YaHei"/>
                <a:cs typeface="Microsoft YaHei"/>
              </a:rPr>
              <a:t>你给它提示和数据，它会自己总结规律</a:t>
            </a:r>
            <a:r>
              <a:rPr sz="1575" b="0" dirty="0">
                <a:solidFill>
                  <a:srgbClr val="223033"/>
                </a:solidFill>
                <a:latin typeface="Microsoft YaHei"/>
                <a:ea typeface="Microsoft YaHei"/>
                <a:cs typeface="Microsoft YaHei"/>
              </a:rPr>
              <a:t>。</a:t>
            </a:r>
          </a:p>
          <a:p>
            <a:pPr algn="l">
              <a:defRPr sz="1575" b="0">
                <a:solidFill>
                  <a:srgbClr val="22303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0" dirty="0" err="1">
                <a:solidFill>
                  <a:srgbClr val="223033"/>
                </a:solidFill>
                <a:latin typeface="Microsoft YaHei"/>
                <a:ea typeface="Microsoft YaHei"/>
                <a:cs typeface="Microsoft YaHei"/>
              </a:rPr>
              <a:t>下次遇到新情况，也可能举一反三</a:t>
            </a:r>
            <a:r>
              <a:rPr sz="1575" b="0" dirty="0">
                <a:solidFill>
                  <a:srgbClr val="223033"/>
                </a:solidFill>
                <a:latin typeface="Microsoft YaHei"/>
                <a:ea typeface="Microsoft YaHei"/>
                <a:cs typeface="Microsoft YaHei"/>
              </a:rPr>
              <a:t>。</a:t>
            </a:r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94CC46C5-2328-4C1F-A479-354BF9EA418D}"/>
              </a:ext>
            </a:extLst>
          </p:cNvPr>
          <p:cNvSpPr>
            <a:spLocks noGrp="1"/>
          </p:cNvSpPr>
          <p:nvPr/>
        </p:nvSpPr>
        <p:spPr>
          <a:xfrm>
            <a:off x="4895850" y="3124200"/>
            <a:ext cx="2400300" cy="5143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ctr"/>
          <a:lstStyle/>
          <a:p>
            <a:pPr algn="ctr">
              <a:defRPr sz="2550" b="1">
                <a:solidFill>
                  <a:srgbClr val="F26457"/>
                </a:solidFill>
                <a:latin typeface="Microsoft YaHei UI"/>
                <a:ea typeface="Microsoft YaHei UI"/>
                <a:cs typeface="Microsoft YaHei UI"/>
              </a:defRPr>
            </a:pPr>
            <a:r>
              <a:rPr sz="2550" b="1">
                <a:solidFill>
                  <a:srgbClr val="F26457"/>
                </a:solidFill>
                <a:latin typeface="Microsoft YaHei UI"/>
                <a:ea typeface="Microsoft YaHei UI"/>
                <a:cs typeface="Microsoft YaHei UI"/>
              </a:rPr>
              <a:t>学习 + 创造</a:t>
            </a:r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DAED9F86-A49D-4458-9697-C1E4EA1C5995}"/>
              </a:ext>
            </a:extLst>
          </p:cNvPr>
          <p:cNvSpPr>
            <a:spLocks noGrp="1"/>
          </p:cNvSpPr>
          <p:nvPr/>
        </p:nvSpPr>
        <p:spPr>
          <a:xfrm>
            <a:off x="5181600" y="3810000"/>
            <a:ext cx="1828800" cy="28575"/>
          </a:xfrm>
          <a:prstGeom prst="rect">
            <a:avLst/>
          </a:prstGeom>
          <a:solidFill>
            <a:srgbClr val="F26457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EF90CF22-46EE-4EB5-A78E-DE458B99959D}"/>
              </a:ext>
            </a:extLst>
          </p:cNvPr>
          <p:cNvSpPr>
            <a:spLocks noGrp="1"/>
          </p:cNvSpPr>
          <p:nvPr/>
        </p:nvSpPr>
        <p:spPr>
          <a:xfrm>
            <a:off x="3581400" y="5219700"/>
            <a:ext cx="5029200" cy="3238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ctr">
              <a:defRPr sz="1800" b="1">
                <a:solidFill>
                  <a:srgbClr val="10191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1" dirty="0" err="1">
                <a:solidFill>
                  <a:srgbClr val="10191C"/>
                </a:solidFill>
                <a:latin typeface="Microsoft YaHei"/>
                <a:ea typeface="Microsoft YaHei"/>
                <a:cs typeface="Microsoft YaHei"/>
              </a:rPr>
              <a:t>核心：拥有“学习”和“创造”的能力</a:t>
            </a:r>
            <a:endParaRPr sz="1800" b="1" dirty="0">
              <a:solidFill>
                <a:srgbClr val="10191C"/>
              </a:solidFill>
              <a:latin typeface="Microsoft YaHei"/>
              <a:ea typeface="Microsoft YaHei"/>
              <a:cs typeface="Microsoft YaHei"/>
            </a:endParaRPr>
          </a:p>
        </p:txBody>
      </p:sp>
      <p:pic>
        <p:nvPicPr>
          <p:cNvPr id="24" name="图形 23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/>
        </p:blipFill>
        <p:spPr>
          <a:xfrm>
            <a:off x="1009650" y="2400300"/>
            <a:ext cx="323850" cy="323850"/>
          </a:xfrm>
          <a:prstGeom prst="rect">
            <a:avLst/>
          </a:prstGeom>
        </p:spPr>
      </p:pic>
      <p:pic>
        <p:nvPicPr>
          <p:cNvPr id="25" name="图形 24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/>
        </p:blipFill>
        <p:spPr>
          <a:xfrm>
            <a:off x="7505700" y="2400300"/>
            <a:ext cx="323850" cy="323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30241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矩形 38">
            <a:extLst>
              <a:ext uri="{FF2B5EF4-FFF2-40B4-BE49-F238E27FC236}">
                <a16:creationId xmlns:a16="http://schemas.microsoft.com/office/drawing/2014/main" id="{63730D62-D24D-4CE7-AFD9-262AE90D29A2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7F9F2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A6C2108F-6489-484F-92DC-8D4A9C0318B2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95250" cy="6858000"/>
          </a:xfrm>
          <a:prstGeom prst="rect">
            <a:avLst/>
          </a:prstGeom>
          <a:solidFill>
            <a:srgbClr val="00A6A6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8ACB5139-91C3-4C4D-A079-B68FE98D6C14}"/>
              </a:ext>
            </a:extLst>
          </p:cNvPr>
          <p:cNvSpPr>
            <a:spLocks noGrp="1"/>
          </p:cNvSpPr>
          <p:nvPr/>
        </p:nvSpPr>
        <p:spPr>
          <a:xfrm>
            <a:off x="95250" y="0"/>
            <a:ext cx="38100" cy="6858000"/>
          </a:xfrm>
          <a:prstGeom prst="rect">
            <a:avLst/>
          </a:prstGeom>
          <a:solidFill>
            <a:srgbClr val="F2A33A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7FE5EB2A-E665-4B3B-B25B-19D33079F1B7}"/>
              </a:ext>
            </a:extLst>
          </p:cNvPr>
          <p:cNvSpPr>
            <a:spLocks noGrp="1"/>
          </p:cNvSpPr>
          <p:nvPr/>
        </p:nvSpPr>
        <p:spPr>
          <a:xfrm>
            <a:off x="0" y="6191250"/>
            <a:ext cx="12192000" cy="666750"/>
          </a:xfrm>
          <a:prstGeom prst="rect">
            <a:avLst/>
          </a:prstGeom>
          <a:solidFill>
            <a:srgbClr val="EEF5F0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5" name="椭圆 4">
            <a:extLst>
              <a:ext uri="{FF2B5EF4-FFF2-40B4-BE49-F238E27FC236}">
                <a16:creationId xmlns:a16="http://schemas.microsoft.com/office/drawing/2014/main" id="{B2E567CD-7247-4835-B02F-AD45068BE2B6}"/>
              </a:ext>
            </a:extLst>
          </p:cNvPr>
          <p:cNvSpPr>
            <a:spLocks noGrp="1"/>
          </p:cNvSpPr>
          <p:nvPr/>
        </p:nvSpPr>
        <p:spPr>
          <a:xfrm>
            <a:off x="10325100" y="266700"/>
            <a:ext cx="1428750" cy="1428750"/>
          </a:xfrm>
          <a:prstGeom prst="ellipse">
            <a:avLst/>
          </a:prstGeom>
          <a:solidFill>
            <a:srgbClr val="E2F2EF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6" name="椭圆 5">
            <a:extLst>
              <a:ext uri="{FF2B5EF4-FFF2-40B4-BE49-F238E27FC236}">
                <a16:creationId xmlns:a16="http://schemas.microsoft.com/office/drawing/2014/main" id="{F1EAD5C3-300C-4796-8566-CB047AA0DBAA}"/>
              </a:ext>
            </a:extLst>
          </p:cNvPr>
          <p:cNvSpPr>
            <a:spLocks noGrp="1"/>
          </p:cNvSpPr>
          <p:nvPr/>
        </p:nvSpPr>
        <p:spPr>
          <a:xfrm>
            <a:off x="10744200" y="5029200"/>
            <a:ext cx="1200150" cy="1200150"/>
          </a:xfrm>
          <a:prstGeom prst="ellipse">
            <a:avLst/>
          </a:prstGeom>
          <a:solidFill>
            <a:srgbClr val="FFEBD4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7" name="kicker-4-marker">
            <a:extLst>
              <a:ext uri="{FF2B5EF4-FFF2-40B4-BE49-F238E27FC236}">
                <a16:creationId xmlns:a16="http://schemas.microsoft.com/office/drawing/2014/main" id="{3E579F5C-09B8-4BFA-A973-2FD1872B3CEE}"/>
              </a:ext>
            </a:extLst>
          </p:cNvPr>
          <p:cNvSpPr>
            <a:spLocks noGrp="1"/>
          </p:cNvSpPr>
          <p:nvPr/>
        </p:nvSpPr>
        <p:spPr>
          <a:xfrm>
            <a:off x="609600" y="457200"/>
            <a:ext cx="114300" cy="114300"/>
          </a:xfrm>
          <a:prstGeom prst="ellipse">
            <a:avLst/>
          </a:prstGeom>
          <a:solidFill>
            <a:srgbClr val="F26457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8" name="kicker-4-label">
            <a:extLst>
              <a:ext uri="{FF2B5EF4-FFF2-40B4-BE49-F238E27FC236}">
                <a16:creationId xmlns:a16="http://schemas.microsoft.com/office/drawing/2014/main" id="{6AF10DCB-9D0F-42C9-8758-A45F611D9713}"/>
              </a:ext>
            </a:extLst>
          </p:cNvPr>
          <p:cNvSpPr>
            <a:spLocks noGrp="1"/>
          </p:cNvSpPr>
          <p:nvPr/>
        </p:nvSpPr>
        <p:spPr>
          <a:xfrm>
            <a:off x="800100" y="400050"/>
            <a:ext cx="2571750" cy="2476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ctr"/>
          <a:lstStyle/>
          <a:p>
            <a:pPr algn="l">
              <a:defRPr sz="900" b="1">
                <a:solidFill>
                  <a:srgbClr val="65727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657276"/>
                </a:solidFill>
                <a:latin typeface="Microsoft YaHei"/>
                <a:ea typeface="Microsoft YaHei"/>
                <a:cs typeface="Microsoft YaHei"/>
              </a:rPr>
              <a:t>学习机制</a:t>
            </a: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F7D30D36-5076-4EA0-8F74-A2D080D95FDC}"/>
              </a:ext>
            </a:extLst>
          </p:cNvPr>
          <p:cNvSpPr>
            <a:spLocks noGrp="1"/>
          </p:cNvSpPr>
          <p:nvPr/>
        </p:nvSpPr>
        <p:spPr>
          <a:xfrm>
            <a:off x="609600" y="742950"/>
            <a:ext cx="8858250" cy="7810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defRPr sz="2550" b="1">
                <a:solidFill>
                  <a:srgbClr val="10191C"/>
                </a:solidFill>
                <a:latin typeface="Microsoft YaHei UI"/>
                <a:ea typeface="Microsoft YaHei UI"/>
                <a:cs typeface="Microsoft YaHei UI"/>
              </a:defRPr>
            </a:pPr>
            <a:r>
              <a:rPr sz="2550" b="1" dirty="0">
                <a:solidFill>
                  <a:srgbClr val="10191C"/>
                </a:solidFill>
                <a:latin typeface="Microsoft YaHei UI"/>
                <a:ea typeface="Microsoft YaHei UI"/>
                <a:cs typeface="Microsoft YaHei UI"/>
              </a:rPr>
              <a:t>AI </a:t>
            </a:r>
            <a:r>
              <a:rPr sz="2550" b="1" dirty="0" err="1">
                <a:solidFill>
                  <a:srgbClr val="10191C"/>
                </a:solidFill>
                <a:latin typeface="Microsoft YaHei UI"/>
                <a:ea typeface="Microsoft YaHei UI"/>
                <a:cs typeface="Microsoft YaHei UI"/>
              </a:rPr>
              <a:t>变聪明的关键，是吃数据、找规律</a:t>
            </a:r>
            <a:r>
              <a:rPr sz="2550" b="1" dirty="0">
                <a:solidFill>
                  <a:srgbClr val="10191C"/>
                </a:solidFill>
                <a:latin typeface="Microsoft YaHei UI"/>
                <a:ea typeface="Microsoft YaHei UI"/>
                <a:cs typeface="Microsoft YaHei UI"/>
              </a:rPr>
              <a:t>。</a:t>
            </a: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D7068803-9F8E-4441-B015-A4C014F166B0}"/>
              </a:ext>
            </a:extLst>
          </p:cNvPr>
          <p:cNvSpPr>
            <a:spLocks noGrp="1"/>
          </p:cNvSpPr>
          <p:nvPr/>
        </p:nvSpPr>
        <p:spPr>
          <a:xfrm>
            <a:off x="628650" y="1543050"/>
            <a:ext cx="8191500" cy="4191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defRPr sz="1275" b="0">
                <a:solidFill>
                  <a:srgbClr val="65727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 dirty="0" err="1">
                <a:solidFill>
                  <a:srgbClr val="657276"/>
                </a:solidFill>
                <a:latin typeface="Microsoft YaHei"/>
                <a:ea typeface="Microsoft YaHei"/>
                <a:cs typeface="Microsoft YaHei"/>
              </a:rPr>
              <a:t>例子：教</a:t>
            </a:r>
            <a:r>
              <a:rPr sz="1275" b="0" dirty="0">
                <a:solidFill>
                  <a:srgbClr val="657276"/>
                </a:solidFill>
                <a:latin typeface="Microsoft YaHei"/>
                <a:ea typeface="Microsoft YaHei"/>
                <a:cs typeface="Microsoft YaHei"/>
              </a:rPr>
              <a:t> AI </a:t>
            </a:r>
            <a:r>
              <a:rPr sz="1275" b="0" dirty="0" err="1">
                <a:solidFill>
                  <a:srgbClr val="657276"/>
                </a:solidFill>
                <a:latin typeface="Microsoft YaHei"/>
                <a:ea typeface="Microsoft YaHei"/>
                <a:cs typeface="Microsoft YaHei"/>
              </a:rPr>
              <a:t>认猫。我们不再逐条写规则，而是让它看大量样本</a:t>
            </a:r>
            <a:r>
              <a:rPr sz="1275" b="0" dirty="0">
                <a:solidFill>
                  <a:srgbClr val="657276"/>
                </a:solidFill>
                <a:latin typeface="Microsoft YaHei"/>
                <a:ea typeface="Microsoft YaHei"/>
                <a:cs typeface="Microsoft YaHei"/>
              </a:rPr>
              <a:t>。</a:t>
            </a: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3D727189-31B4-4837-9093-8D0C9A1BA16B}"/>
              </a:ext>
            </a:extLst>
          </p:cNvPr>
          <p:cNvSpPr>
            <a:spLocks noGrp="1"/>
          </p:cNvSpPr>
          <p:nvPr/>
        </p:nvSpPr>
        <p:spPr>
          <a:xfrm>
            <a:off x="609600" y="6515100"/>
            <a:ext cx="2476500" cy="1905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defRPr sz="750" b="0">
                <a:solidFill>
                  <a:srgbClr val="70808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0">
                <a:solidFill>
                  <a:srgbClr val="708080"/>
                </a:solidFill>
                <a:latin typeface="Microsoft YaHei"/>
                <a:ea typeface="Microsoft YaHei"/>
                <a:cs typeface="Microsoft YaHei"/>
              </a:rPr>
              <a:t>人工智能课：何为AI？</a:t>
            </a: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EC3630C0-E986-493D-8FB6-02C3590520C5}"/>
              </a:ext>
            </a:extLst>
          </p:cNvPr>
          <p:cNvSpPr>
            <a:spLocks noGrp="1"/>
          </p:cNvSpPr>
          <p:nvPr/>
        </p:nvSpPr>
        <p:spPr>
          <a:xfrm>
            <a:off x="11106150" y="6477000"/>
            <a:ext cx="495300" cy="2286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r">
              <a:defRPr sz="975" b="1">
                <a:solidFill>
                  <a:srgbClr val="708080"/>
                </a:solidFill>
                <a:latin typeface="Consolas"/>
                <a:ea typeface="Consolas"/>
                <a:cs typeface="Consolas"/>
              </a:defRPr>
            </a:pPr>
            <a:r>
              <a:rPr sz="975" b="1">
                <a:solidFill>
                  <a:srgbClr val="708080"/>
                </a:solidFill>
                <a:latin typeface="Consolas"/>
                <a:ea typeface="Consolas"/>
                <a:cs typeface="Consolas"/>
              </a:rPr>
              <a:t>04</a:t>
            </a: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FA5D850F-5A2C-44CC-9B90-C79D3E1F9200}"/>
              </a:ext>
            </a:extLst>
          </p:cNvPr>
          <p:cNvSpPr>
            <a:spLocks noGrp="1"/>
          </p:cNvSpPr>
          <p:nvPr/>
        </p:nvSpPr>
        <p:spPr>
          <a:xfrm>
            <a:off x="1085850" y="2266950"/>
            <a:ext cx="1809750" cy="2076450"/>
          </a:xfrm>
          <a:prstGeom prst="rect">
            <a:avLst/>
          </a:prstGeom>
          <a:solidFill>
            <a:srgbClr val="FFFFFF"/>
          </a:solidFill>
          <a:ln w="9525">
            <a:solidFill>
              <a:srgbClr val="D4DED8"/>
            </a:solidFill>
            <a:prstDash val="solid"/>
          </a:ln>
        </p:spPr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EF51C920-EDDB-42A6-BD10-DF3A5F781687}"/>
              </a:ext>
            </a:extLst>
          </p:cNvPr>
          <p:cNvSpPr>
            <a:spLocks noGrp="1"/>
          </p:cNvSpPr>
          <p:nvPr/>
        </p:nvSpPr>
        <p:spPr>
          <a:xfrm>
            <a:off x="1276350" y="2457450"/>
            <a:ext cx="361950" cy="3238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defRPr sz="1800" b="1">
                <a:solidFill>
                  <a:srgbClr val="00A6A6"/>
                </a:solidFill>
                <a:latin typeface="Consolas"/>
                <a:ea typeface="Consolas"/>
                <a:cs typeface="Consolas"/>
              </a:defRPr>
            </a:pPr>
            <a:r>
              <a:rPr sz="1800" b="1">
                <a:solidFill>
                  <a:srgbClr val="00A6A6"/>
                </a:solidFill>
                <a:latin typeface="Consolas"/>
                <a:ea typeface="Consolas"/>
                <a:cs typeface="Consolas"/>
              </a:rPr>
              <a:t>1</a:t>
            </a:r>
          </a:p>
        </p:txBody>
      </p:sp>
      <p:pic>
        <p:nvPicPr>
          <p:cNvPr id="15" name="图形 14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/>
        </p:blipFill>
        <p:spPr>
          <a:xfrm>
            <a:off x="2286000" y="2476500"/>
            <a:ext cx="323850" cy="323850"/>
          </a:xfrm>
          <a:prstGeom prst="rect">
            <a:avLst/>
          </a:prstGeom>
        </p:spPr>
      </p:pic>
      <p:sp>
        <p:nvSpPr>
          <p:cNvPr id="16" name="矩形 15">
            <a:extLst>
              <a:ext uri="{FF2B5EF4-FFF2-40B4-BE49-F238E27FC236}">
                <a16:creationId xmlns:a16="http://schemas.microsoft.com/office/drawing/2014/main" id="{0CEADC7F-FE12-4689-B32D-BC63114DD518}"/>
              </a:ext>
            </a:extLst>
          </p:cNvPr>
          <p:cNvSpPr>
            <a:spLocks noGrp="1"/>
          </p:cNvSpPr>
          <p:nvPr/>
        </p:nvSpPr>
        <p:spPr>
          <a:xfrm>
            <a:off x="1276350" y="3105150"/>
            <a:ext cx="1409700" cy="5524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defRPr sz="1500" b="1">
                <a:solidFill>
                  <a:srgbClr val="10191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0191C"/>
                </a:solidFill>
                <a:latin typeface="Microsoft YaHei"/>
                <a:ea typeface="Microsoft YaHei"/>
                <a:cs typeface="Microsoft YaHei"/>
              </a:rPr>
              <a:t>很多猫照片</a:t>
            </a:r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2A28A5DB-248D-45BA-B108-84A14BF56900}"/>
              </a:ext>
            </a:extLst>
          </p:cNvPr>
          <p:cNvSpPr>
            <a:spLocks noGrp="1"/>
          </p:cNvSpPr>
          <p:nvPr/>
        </p:nvSpPr>
        <p:spPr>
          <a:xfrm>
            <a:off x="1276350" y="3714750"/>
            <a:ext cx="1409700" cy="4762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defRPr sz="1125" b="0">
                <a:solidFill>
                  <a:srgbClr val="22303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223033"/>
                </a:solidFill>
                <a:latin typeface="Microsoft YaHei"/>
                <a:ea typeface="Microsoft YaHei"/>
                <a:cs typeface="Microsoft YaHei"/>
              </a:rPr>
              <a:t>直接给 AI 看 10 万张猫的照片。</a:t>
            </a:r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11635C86-E618-4781-AD01-3C46F05C57D2}"/>
              </a:ext>
            </a:extLst>
          </p:cNvPr>
          <p:cNvSpPr>
            <a:spLocks noGrp="1"/>
          </p:cNvSpPr>
          <p:nvPr/>
        </p:nvSpPr>
        <p:spPr>
          <a:xfrm>
            <a:off x="3028950" y="3105150"/>
            <a:ext cx="419100" cy="4191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ctr">
              <a:defRPr sz="2400" b="0">
                <a:solidFill>
                  <a:srgbClr val="65727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400" b="0">
                <a:solidFill>
                  <a:srgbClr val="657276"/>
                </a:solidFill>
                <a:latin typeface="Microsoft YaHei"/>
                <a:ea typeface="Microsoft YaHei"/>
                <a:cs typeface="Microsoft YaHei"/>
              </a:rPr>
              <a:t>→</a:t>
            </a:r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48EB982B-B8AB-4E61-82D2-6457457E30A9}"/>
              </a:ext>
            </a:extLst>
          </p:cNvPr>
          <p:cNvSpPr>
            <a:spLocks noGrp="1"/>
          </p:cNvSpPr>
          <p:nvPr/>
        </p:nvSpPr>
        <p:spPr>
          <a:xfrm>
            <a:off x="3429000" y="2266950"/>
            <a:ext cx="1809750" cy="2076450"/>
          </a:xfrm>
          <a:prstGeom prst="rect">
            <a:avLst/>
          </a:prstGeom>
          <a:solidFill>
            <a:srgbClr val="FFFFFF"/>
          </a:solidFill>
          <a:ln w="9525">
            <a:solidFill>
              <a:srgbClr val="D4DED8"/>
            </a:solidFill>
            <a:prstDash val="solid"/>
          </a:ln>
        </p:spPr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26D6F965-D43E-44AD-BC48-ED65B0D727F9}"/>
              </a:ext>
            </a:extLst>
          </p:cNvPr>
          <p:cNvSpPr>
            <a:spLocks noGrp="1"/>
          </p:cNvSpPr>
          <p:nvPr/>
        </p:nvSpPr>
        <p:spPr>
          <a:xfrm>
            <a:off x="3619500" y="2457450"/>
            <a:ext cx="361950" cy="3238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defRPr sz="1800" b="1">
                <a:solidFill>
                  <a:srgbClr val="F2A33A"/>
                </a:solidFill>
                <a:latin typeface="Consolas"/>
                <a:ea typeface="Consolas"/>
                <a:cs typeface="Consolas"/>
              </a:defRPr>
            </a:pPr>
            <a:r>
              <a:rPr sz="1800" b="1">
                <a:solidFill>
                  <a:srgbClr val="F2A33A"/>
                </a:solidFill>
                <a:latin typeface="Consolas"/>
                <a:ea typeface="Consolas"/>
                <a:cs typeface="Consolas"/>
              </a:rPr>
              <a:t>2</a:t>
            </a:r>
          </a:p>
        </p:txBody>
      </p:sp>
      <p:pic>
        <p:nvPicPr>
          <p:cNvPr id="21" name="图形 20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/>
        </p:blipFill>
        <p:spPr>
          <a:xfrm>
            <a:off x="4629150" y="2476500"/>
            <a:ext cx="323850" cy="323850"/>
          </a:xfrm>
          <a:prstGeom prst="rect">
            <a:avLst/>
          </a:prstGeom>
        </p:spPr>
      </p:pic>
      <p:sp>
        <p:nvSpPr>
          <p:cNvPr id="22" name="矩形 21">
            <a:extLst>
              <a:ext uri="{FF2B5EF4-FFF2-40B4-BE49-F238E27FC236}">
                <a16:creationId xmlns:a16="http://schemas.microsoft.com/office/drawing/2014/main" id="{2DD8E826-C7FC-48A0-A135-1B4C8A1E9F01}"/>
              </a:ext>
            </a:extLst>
          </p:cNvPr>
          <p:cNvSpPr>
            <a:spLocks noGrp="1"/>
          </p:cNvSpPr>
          <p:nvPr/>
        </p:nvSpPr>
        <p:spPr>
          <a:xfrm>
            <a:off x="3619500" y="3105150"/>
            <a:ext cx="1409700" cy="5524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defRPr sz="1500" b="1">
                <a:solidFill>
                  <a:srgbClr val="10191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0191C"/>
                </a:solidFill>
                <a:latin typeface="Microsoft YaHei"/>
                <a:ea typeface="Microsoft YaHei"/>
                <a:cs typeface="Microsoft YaHei"/>
              </a:rPr>
              <a:t>AI 找共同点</a:t>
            </a:r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F864464B-9C1F-4EB9-9160-6C3908662872}"/>
              </a:ext>
            </a:extLst>
          </p:cNvPr>
          <p:cNvSpPr>
            <a:spLocks noGrp="1"/>
          </p:cNvSpPr>
          <p:nvPr/>
        </p:nvSpPr>
        <p:spPr>
          <a:xfrm>
            <a:off x="3619500" y="3714750"/>
            <a:ext cx="1409700" cy="4762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defRPr sz="1125" b="0">
                <a:solidFill>
                  <a:srgbClr val="22303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223033"/>
                </a:solidFill>
                <a:latin typeface="Microsoft YaHei"/>
                <a:ea typeface="Microsoft YaHei"/>
                <a:cs typeface="Microsoft YaHei"/>
              </a:rPr>
              <a:t>它自己观察：脸型、姿态等组合特征。</a:t>
            </a:r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id="{3D82E187-E740-4E69-A638-AB7651B1F3ED}"/>
              </a:ext>
            </a:extLst>
          </p:cNvPr>
          <p:cNvSpPr>
            <a:spLocks noGrp="1"/>
          </p:cNvSpPr>
          <p:nvPr/>
        </p:nvSpPr>
        <p:spPr>
          <a:xfrm>
            <a:off x="5372100" y="3105150"/>
            <a:ext cx="419100" cy="4191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ctr">
              <a:defRPr sz="2400" b="0">
                <a:solidFill>
                  <a:srgbClr val="65727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400" b="0">
                <a:solidFill>
                  <a:srgbClr val="657276"/>
                </a:solidFill>
                <a:latin typeface="Microsoft YaHei"/>
                <a:ea typeface="Microsoft YaHei"/>
                <a:cs typeface="Microsoft YaHei"/>
              </a:rPr>
              <a:t>→</a:t>
            </a:r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id="{14A9B9D0-AC2D-4429-AE5C-2F4162E598D0}"/>
              </a:ext>
            </a:extLst>
          </p:cNvPr>
          <p:cNvSpPr>
            <a:spLocks noGrp="1"/>
          </p:cNvSpPr>
          <p:nvPr/>
        </p:nvSpPr>
        <p:spPr>
          <a:xfrm>
            <a:off x="5772150" y="2266950"/>
            <a:ext cx="1809750" cy="2076450"/>
          </a:xfrm>
          <a:prstGeom prst="rect">
            <a:avLst/>
          </a:prstGeom>
          <a:solidFill>
            <a:srgbClr val="FFFFFF"/>
          </a:solidFill>
          <a:ln w="9525">
            <a:solidFill>
              <a:srgbClr val="D4DED8"/>
            </a:solidFill>
            <a:prstDash val="solid"/>
          </a:ln>
        </p:spPr>
      </p:sp>
      <p:sp>
        <p:nvSpPr>
          <p:cNvPr id="26" name="矩形 25">
            <a:extLst>
              <a:ext uri="{FF2B5EF4-FFF2-40B4-BE49-F238E27FC236}">
                <a16:creationId xmlns:a16="http://schemas.microsoft.com/office/drawing/2014/main" id="{4CAF6CC8-0063-43C7-8AD3-C4AC2C14CC4D}"/>
              </a:ext>
            </a:extLst>
          </p:cNvPr>
          <p:cNvSpPr>
            <a:spLocks noGrp="1"/>
          </p:cNvSpPr>
          <p:nvPr/>
        </p:nvSpPr>
        <p:spPr>
          <a:xfrm>
            <a:off x="5962650" y="2457450"/>
            <a:ext cx="361950" cy="3238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defRPr sz="1800" b="1">
                <a:solidFill>
                  <a:srgbClr val="F26457"/>
                </a:solidFill>
                <a:latin typeface="Consolas"/>
                <a:ea typeface="Consolas"/>
                <a:cs typeface="Consolas"/>
              </a:defRPr>
            </a:pPr>
            <a:r>
              <a:rPr sz="1800" b="1">
                <a:solidFill>
                  <a:srgbClr val="F26457"/>
                </a:solidFill>
                <a:latin typeface="Consolas"/>
                <a:ea typeface="Consolas"/>
                <a:cs typeface="Consolas"/>
              </a:rPr>
              <a:t>3</a:t>
            </a:r>
          </a:p>
        </p:txBody>
      </p:sp>
      <p:pic>
        <p:nvPicPr>
          <p:cNvPr id="27" name="图形 26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/>
        </p:blipFill>
        <p:spPr>
          <a:xfrm>
            <a:off x="6972300" y="2476500"/>
            <a:ext cx="323850" cy="323850"/>
          </a:xfrm>
          <a:prstGeom prst="rect">
            <a:avLst/>
          </a:prstGeom>
        </p:spPr>
      </p:pic>
      <p:sp>
        <p:nvSpPr>
          <p:cNvPr id="28" name="矩形 27">
            <a:extLst>
              <a:ext uri="{FF2B5EF4-FFF2-40B4-BE49-F238E27FC236}">
                <a16:creationId xmlns:a16="http://schemas.microsoft.com/office/drawing/2014/main" id="{D2292061-8A74-4880-B37B-12BD8354B8A2}"/>
              </a:ext>
            </a:extLst>
          </p:cNvPr>
          <p:cNvSpPr>
            <a:spLocks noGrp="1"/>
          </p:cNvSpPr>
          <p:nvPr/>
        </p:nvSpPr>
        <p:spPr>
          <a:xfrm>
            <a:off x="5962650" y="3105150"/>
            <a:ext cx="1409700" cy="5524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defRPr sz="1500" b="1">
                <a:solidFill>
                  <a:srgbClr val="10191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0191C"/>
                </a:solidFill>
                <a:latin typeface="Microsoft YaHei"/>
                <a:ea typeface="Microsoft YaHei"/>
                <a:cs typeface="Microsoft YaHei"/>
              </a:rPr>
              <a:t>形成“猫”的感觉</a:t>
            </a:r>
          </a:p>
        </p:txBody>
      </p:sp>
      <p:sp>
        <p:nvSpPr>
          <p:cNvPr id="29" name="矩形 28">
            <a:extLst>
              <a:ext uri="{FF2B5EF4-FFF2-40B4-BE49-F238E27FC236}">
                <a16:creationId xmlns:a16="http://schemas.microsoft.com/office/drawing/2014/main" id="{E9E1D4D6-B799-4BF3-9428-9ADBAE63DE95}"/>
              </a:ext>
            </a:extLst>
          </p:cNvPr>
          <p:cNvSpPr>
            <a:spLocks noGrp="1"/>
          </p:cNvSpPr>
          <p:nvPr/>
        </p:nvSpPr>
        <p:spPr>
          <a:xfrm>
            <a:off x="5962650" y="3714750"/>
            <a:ext cx="1409700" cy="4762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defRPr sz="1125" b="0">
                <a:solidFill>
                  <a:srgbClr val="22303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 dirty="0" err="1">
                <a:solidFill>
                  <a:srgbClr val="223033"/>
                </a:solidFill>
                <a:latin typeface="Microsoft YaHei"/>
                <a:ea typeface="Microsoft YaHei"/>
                <a:cs typeface="Microsoft YaHei"/>
              </a:rPr>
              <a:t>不是背答案，而是形成可迁移的规律</a:t>
            </a:r>
            <a:r>
              <a:rPr sz="1125" b="0" dirty="0">
                <a:solidFill>
                  <a:srgbClr val="223033"/>
                </a:solidFill>
                <a:latin typeface="Microsoft YaHei"/>
                <a:ea typeface="Microsoft YaHei"/>
                <a:cs typeface="Microsoft YaHei"/>
              </a:rPr>
              <a:t>。</a:t>
            </a:r>
          </a:p>
        </p:txBody>
      </p:sp>
      <p:sp>
        <p:nvSpPr>
          <p:cNvPr id="30" name="矩形 29">
            <a:extLst>
              <a:ext uri="{FF2B5EF4-FFF2-40B4-BE49-F238E27FC236}">
                <a16:creationId xmlns:a16="http://schemas.microsoft.com/office/drawing/2014/main" id="{80326826-E5DD-4FE9-9392-D28C6D52D2BC}"/>
              </a:ext>
            </a:extLst>
          </p:cNvPr>
          <p:cNvSpPr>
            <a:spLocks noGrp="1"/>
          </p:cNvSpPr>
          <p:nvPr/>
        </p:nvSpPr>
        <p:spPr>
          <a:xfrm>
            <a:off x="7715250" y="3105150"/>
            <a:ext cx="419100" cy="4191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ctr">
              <a:defRPr sz="2400" b="0">
                <a:solidFill>
                  <a:srgbClr val="65727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400" b="0">
                <a:solidFill>
                  <a:srgbClr val="657276"/>
                </a:solidFill>
                <a:latin typeface="Microsoft YaHei"/>
                <a:ea typeface="Microsoft YaHei"/>
                <a:cs typeface="Microsoft YaHei"/>
              </a:rPr>
              <a:t>→</a:t>
            </a:r>
          </a:p>
        </p:txBody>
      </p:sp>
      <p:sp>
        <p:nvSpPr>
          <p:cNvPr id="31" name="矩形 30">
            <a:extLst>
              <a:ext uri="{FF2B5EF4-FFF2-40B4-BE49-F238E27FC236}">
                <a16:creationId xmlns:a16="http://schemas.microsoft.com/office/drawing/2014/main" id="{F8107797-2492-4DAF-938B-EEC23D4484CE}"/>
              </a:ext>
            </a:extLst>
          </p:cNvPr>
          <p:cNvSpPr>
            <a:spLocks noGrp="1"/>
          </p:cNvSpPr>
          <p:nvPr/>
        </p:nvSpPr>
        <p:spPr>
          <a:xfrm>
            <a:off x="8115300" y="2266950"/>
            <a:ext cx="1809750" cy="2076450"/>
          </a:xfrm>
          <a:prstGeom prst="rect">
            <a:avLst/>
          </a:prstGeom>
          <a:solidFill>
            <a:srgbClr val="FFFFFF"/>
          </a:solidFill>
          <a:ln w="9525">
            <a:solidFill>
              <a:srgbClr val="D4DED8"/>
            </a:solidFill>
            <a:prstDash val="solid"/>
          </a:ln>
        </p:spPr>
      </p:sp>
      <p:sp>
        <p:nvSpPr>
          <p:cNvPr id="32" name="矩形 31">
            <a:extLst>
              <a:ext uri="{FF2B5EF4-FFF2-40B4-BE49-F238E27FC236}">
                <a16:creationId xmlns:a16="http://schemas.microsoft.com/office/drawing/2014/main" id="{518199B2-CDA2-4051-B10A-33B124CC6C87}"/>
              </a:ext>
            </a:extLst>
          </p:cNvPr>
          <p:cNvSpPr>
            <a:spLocks noGrp="1"/>
          </p:cNvSpPr>
          <p:nvPr/>
        </p:nvSpPr>
        <p:spPr>
          <a:xfrm>
            <a:off x="8305800" y="2457450"/>
            <a:ext cx="361950" cy="3238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defRPr sz="1800" b="1">
                <a:solidFill>
                  <a:srgbClr val="6B5DD3"/>
                </a:solidFill>
                <a:latin typeface="Consolas"/>
                <a:ea typeface="Consolas"/>
                <a:cs typeface="Consolas"/>
              </a:defRPr>
            </a:pPr>
            <a:r>
              <a:rPr sz="1800" b="1">
                <a:solidFill>
                  <a:srgbClr val="6B5DD3"/>
                </a:solidFill>
                <a:latin typeface="Consolas"/>
                <a:ea typeface="Consolas"/>
                <a:cs typeface="Consolas"/>
              </a:rPr>
              <a:t>4</a:t>
            </a:r>
          </a:p>
        </p:txBody>
      </p:sp>
      <p:pic>
        <p:nvPicPr>
          <p:cNvPr id="33" name="图形 32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/>
        </p:blipFill>
        <p:spPr>
          <a:xfrm>
            <a:off x="9315450" y="2476500"/>
            <a:ext cx="323850" cy="323850"/>
          </a:xfrm>
          <a:prstGeom prst="rect">
            <a:avLst/>
          </a:prstGeom>
        </p:spPr>
      </p:pic>
      <p:sp>
        <p:nvSpPr>
          <p:cNvPr id="34" name="矩形 33">
            <a:extLst>
              <a:ext uri="{FF2B5EF4-FFF2-40B4-BE49-F238E27FC236}">
                <a16:creationId xmlns:a16="http://schemas.microsoft.com/office/drawing/2014/main" id="{84AA8F6C-6B84-4E20-81E5-CB5C1A6D412F}"/>
              </a:ext>
            </a:extLst>
          </p:cNvPr>
          <p:cNvSpPr>
            <a:spLocks noGrp="1"/>
          </p:cNvSpPr>
          <p:nvPr/>
        </p:nvSpPr>
        <p:spPr>
          <a:xfrm>
            <a:off x="8305800" y="3105150"/>
            <a:ext cx="1409700" cy="5524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defRPr sz="1500" b="1">
                <a:solidFill>
                  <a:srgbClr val="10191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0191C"/>
                </a:solidFill>
                <a:latin typeface="Microsoft YaHei"/>
                <a:ea typeface="Microsoft YaHei"/>
                <a:cs typeface="Microsoft YaHei"/>
              </a:rPr>
              <a:t>遇到新猫也能认</a:t>
            </a:r>
          </a:p>
        </p:txBody>
      </p:sp>
      <p:sp>
        <p:nvSpPr>
          <p:cNvPr id="35" name="矩形 34">
            <a:extLst>
              <a:ext uri="{FF2B5EF4-FFF2-40B4-BE49-F238E27FC236}">
                <a16:creationId xmlns:a16="http://schemas.microsoft.com/office/drawing/2014/main" id="{0AF48813-88D6-4A72-B021-2BF6E4D70813}"/>
              </a:ext>
            </a:extLst>
          </p:cNvPr>
          <p:cNvSpPr>
            <a:spLocks noGrp="1"/>
          </p:cNvSpPr>
          <p:nvPr/>
        </p:nvSpPr>
        <p:spPr>
          <a:xfrm>
            <a:off x="8305800" y="3714750"/>
            <a:ext cx="1409700" cy="4762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defRPr sz="1125" b="0">
                <a:solidFill>
                  <a:srgbClr val="22303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223033"/>
                </a:solidFill>
                <a:latin typeface="Microsoft YaHei"/>
                <a:ea typeface="Microsoft YaHei"/>
                <a:cs typeface="Microsoft YaHei"/>
              </a:rPr>
              <a:t>下次看到没见过的猫，也能一眼认出。</a:t>
            </a:r>
          </a:p>
        </p:txBody>
      </p:sp>
      <p:sp>
        <p:nvSpPr>
          <p:cNvPr id="36" name="矩形 35">
            <a:extLst>
              <a:ext uri="{FF2B5EF4-FFF2-40B4-BE49-F238E27FC236}">
                <a16:creationId xmlns:a16="http://schemas.microsoft.com/office/drawing/2014/main" id="{A951775E-1DF9-4FF1-AA25-F1A88CC1750E}"/>
              </a:ext>
            </a:extLst>
          </p:cNvPr>
          <p:cNvSpPr>
            <a:spLocks noGrp="1"/>
          </p:cNvSpPr>
          <p:nvPr/>
        </p:nvSpPr>
        <p:spPr>
          <a:xfrm>
            <a:off x="1619250" y="5029200"/>
            <a:ext cx="8953500" cy="781050"/>
          </a:xfrm>
          <a:prstGeom prst="rect">
            <a:avLst/>
          </a:prstGeom>
          <a:solidFill>
            <a:srgbClr val="223033"/>
          </a:solidFill>
          <a:ln w="9525">
            <a:solidFill>
              <a:srgbClr val="223033"/>
            </a:solidFill>
            <a:prstDash val="solid"/>
          </a:ln>
        </p:spPr>
      </p:sp>
      <p:sp>
        <p:nvSpPr>
          <p:cNvPr id="37" name="矩形 36">
            <a:extLst>
              <a:ext uri="{FF2B5EF4-FFF2-40B4-BE49-F238E27FC236}">
                <a16:creationId xmlns:a16="http://schemas.microsoft.com/office/drawing/2014/main" id="{F287D20F-D0F6-46D8-874D-9E0150DF0FBB}"/>
              </a:ext>
            </a:extLst>
          </p:cNvPr>
          <p:cNvSpPr>
            <a:spLocks noGrp="1"/>
          </p:cNvSpPr>
          <p:nvPr/>
        </p:nvSpPr>
        <p:spPr>
          <a:xfrm>
            <a:off x="1828800" y="5143500"/>
            <a:ext cx="1524000" cy="2476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defRPr sz="1050" b="1">
                <a:solidFill>
                  <a:srgbClr val="F2A3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2A33A"/>
                </a:solidFill>
                <a:latin typeface="Microsoft YaHei"/>
                <a:ea typeface="Microsoft YaHei"/>
                <a:cs typeface="Microsoft YaHei"/>
              </a:rPr>
              <a:t>记住这一句</a:t>
            </a:r>
          </a:p>
        </p:txBody>
      </p:sp>
      <p:sp>
        <p:nvSpPr>
          <p:cNvPr id="38" name="矩形 37">
            <a:extLst>
              <a:ext uri="{FF2B5EF4-FFF2-40B4-BE49-F238E27FC236}">
                <a16:creationId xmlns:a16="http://schemas.microsoft.com/office/drawing/2014/main" id="{E0A9D4DD-077A-4A16-BA2C-396C4E3005DC}"/>
              </a:ext>
            </a:extLst>
          </p:cNvPr>
          <p:cNvSpPr>
            <a:spLocks noGrp="1"/>
          </p:cNvSpPr>
          <p:nvPr/>
        </p:nvSpPr>
        <p:spPr>
          <a:xfrm>
            <a:off x="1828800" y="5429250"/>
            <a:ext cx="8534400" cy="2667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defRPr sz="1350" b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关键词：吃数据、找规律。AI 的聪明，来自大量样本和反复训练。</a:t>
            </a:r>
          </a:p>
        </p:txBody>
      </p:sp>
    </p:spTree>
    <p:extLst>
      <p:ext uri="{BB962C8B-B14F-4D97-AF65-F5344CB8AC3E}">
        <p14:creationId xmlns:p14="http://schemas.microsoft.com/office/powerpoint/2010/main" val="15871468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矩形 23">
            <a:extLst>
              <a:ext uri="{FF2B5EF4-FFF2-40B4-BE49-F238E27FC236}">
                <a16:creationId xmlns:a16="http://schemas.microsoft.com/office/drawing/2014/main" id="{34BF7260-BCC8-4A81-802A-8271706FFBD7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7F9F2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B6C8AC6B-AA65-4373-BC88-0B724B4FA7CE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95250" cy="6858000"/>
          </a:xfrm>
          <a:prstGeom prst="rect">
            <a:avLst/>
          </a:prstGeom>
          <a:solidFill>
            <a:srgbClr val="00A6A6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7334A321-4FC4-4738-B464-A8052748C7BE}"/>
              </a:ext>
            </a:extLst>
          </p:cNvPr>
          <p:cNvSpPr>
            <a:spLocks noGrp="1"/>
          </p:cNvSpPr>
          <p:nvPr/>
        </p:nvSpPr>
        <p:spPr>
          <a:xfrm>
            <a:off x="95250" y="0"/>
            <a:ext cx="38100" cy="6858000"/>
          </a:xfrm>
          <a:prstGeom prst="rect">
            <a:avLst/>
          </a:prstGeom>
          <a:solidFill>
            <a:srgbClr val="F2A33A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BB81DB60-F990-49CE-BB30-6C94A2F009EB}"/>
              </a:ext>
            </a:extLst>
          </p:cNvPr>
          <p:cNvSpPr>
            <a:spLocks noGrp="1"/>
          </p:cNvSpPr>
          <p:nvPr/>
        </p:nvSpPr>
        <p:spPr>
          <a:xfrm>
            <a:off x="0" y="6191250"/>
            <a:ext cx="12192000" cy="666750"/>
          </a:xfrm>
          <a:prstGeom prst="rect">
            <a:avLst/>
          </a:prstGeom>
          <a:solidFill>
            <a:srgbClr val="EEF5F0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5" name="椭圆 4">
            <a:extLst>
              <a:ext uri="{FF2B5EF4-FFF2-40B4-BE49-F238E27FC236}">
                <a16:creationId xmlns:a16="http://schemas.microsoft.com/office/drawing/2014/main" id="{A557D088-4E29-44D5-9B2F-40436FC05F81}"/>
              </a:ext>
            </a:extLst>
          </p:cNvPr>
          <p:cNvSpPr>
            <a:spLocks noGrp="1"/>
          </p:cNvSpPr>
          <p:nvPr/>
        </p:nvSpPr>
        <p:spPr>
          <a:xfrm>
            <a:off x="10325100" y="266700"/>
            <a:ext cx="1428750" cy="1428750"/>
          </a:xfrm>
          <a:prstGeom prst="ellipse">
            <a:avLst/>
          </a:prstGeom>
          <a:solidFill>
            <a:srgbClr val="E2F2EF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6" name="椭圆 5">
            <a:extLst>
              <a:ext uri="{FF2B5EF4-FFF2-40B4-BE49-F238E27FC236}">
                <a16:creationId xmlns:a16="http://schemas.microsoft.com/office/drawing/2014/main" id="{D9BD08BB-5ED5-4F68-BC4F-991A503C2C75}"/>
              </a:ext>
            </a:extLst>
          </p:cNvPr>
          <p:cNvSpPr>
            <a:spLocks noGrp="1"/>
          </p:cNvSpPr>
          <p:nvPr/>
        </p:nvSpPr>
        <p:spPr>
          <a:xfrm>
            <a:off x="10744200" y="5029200"/>
            <a:ext cx="1200150" cy="1200150"/>
          </a:xfrm>
          <a:prstGeom prst="ellipse">
            <a:avLst/>
          </a:prstGeom>
          <a:solidFill>
            <a:srgbClr val="FFEBD4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7" name="kicker-5-marker">
            <a:extLst>
              <a:ext uri="{FF2B5EF4-FFF2-40B4-BE49-F238E27FC236}">
                <a16:creationId xmlns:a16="http://schemas.microsoft.com/office/drawing/2014/main" id="{7FD60E5A-839D-4A78-A826-274B0D3A4770}"/>
              </a:ext>
            </a:extLst>
          </p:cNvPr>
          <p:cNvSpPr>
            <a:spLocks noGrp="1"/>
          </p:cNvSpPr>
          <p:nvPr/>
        </p:nvSpPr>
        <p:spPr>
          <a:xfrm>
            <a:off x="609600" y="457200"/>
            <a:ext cx="114300" cy="114300"/>
          </a:xfrm>
          <a:prstGeom prst="ellipse">
            <a:avLst/>
          </a:prstGeom>
          <a:solidFill>
            <a:srgbClr val="F26457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8" name="kicker-5-label">
            <a:extLst>
              <a:ext uri="{FF2B5EF4-FFF2-40B4-BE49-F238E27FC236}">
                <a16:creationId xmlns:a16="http://schemas.microsoft.com/office/drawing/2014/main" id="{4B135C97-4B2F-4FA5-9261-03B6FDF4ED32}"/>
              </a:ext>
            </a:extLst>
          </p:cNvPr>
          <p:cNvSpPr>
            <a:spLocks noGrp="1"/>
          </p:cNvSpPr>
          <p:nvPr/>
        </p:nvSpPr>
        <p:spPr>
          <a:xfrm>
            <a:off x="800100" y="400050"/>
            <a:ext cx="2571750" cy="2476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ctr"/>
          <a:lstStyle/>
          <a:p>
            <a:pPr algn="l">
              <a:defRPr sz="900" b="1">
                <a:solidFill>
                  <a:srgbClr val="65727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657276"/>
                </a:solidFill>
                <a:latin typeface="Microsoft YaHei"/>
                <a:ea typeface="Microsoft YaHei"/>
                <a:cs typeface="Microsoft YaHei"/>
              </a:rPr>
              <a:t>生成式 AI</a:t>
            </a: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BF332F13-88FA-4665-AF23-3FBD53ECB1E5}"/>
              </a:ext>
            </a:extLst>
          </p:cNvPr>
          <p:cNvSpPr>
            <a:spLocks noGrp="1"/>
          </p:cNvSpPr>
          <p:nvPr/>
        </p:nvSpPr>
        <p:spPr>
          <a:xfrm>
            <a:off x="609600" y="742950"/>
            <a:ext cx="8858250" cy="7810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defRPr sz="2550" b="1">
                <a:solidFill>
                  <a:srgbClr val="10191C"/>
                </a:solidFill>
                <a:latin typeface="Microsoft YaHei UI"/>
                <a:ea typeface="Microsoft YaHei UI"/>
                <a:cs typeface="Microsoft YaHei UI"/>
              </a:defRPr>
            </a:pPr>
            <a:r>
              <a:rPr sz="2550" b="1">
                <a:solidFill>
                  <a:srgbClr val="10191C"/>
                </a:solidFill>
                <a:latin typeface="Microsoft YaHei UI"/>
                <a:ea typeface="Microsoft YaHei UI"/>
                <a:cs typeface="Microsoft YaHei UI"/>
              </a:rPr>
              <a:t>AI 从会判断，升级到会理解和创造。</a:t>
            </a: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3BA90BCE-1F91-4E70-9287-985C66814500}"/>
              </a:ext>
            </a:extLst>
          </p:cNvPr>
          <p:cNvSpPr>
            <a:spLocks noGrp="1"/>
          </p:cNvSpPr>
          <p:nvPr/>
        </p:nvSpPr>
        <p:spPr>
          <a:xfrm>
            <a:off x="628650" y="1543050"/>
            <a:ext cx="8191500" cy="4191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defRPr sz="1275" b="0">
                <a:solidFill>
                  <a:srgbClr val="65727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657276"/>
                </a:solidFill>
                <a:latin typeface="Microsoft YaHei"/>
                <a:ea typeface="Microsoft YaHei"/>
                <a:cs typeface="Microsoft YaHei"/>
              </a:rPr>
              <a:t>这就是最近 AI 爆火的原因：生成式 AI 不只会分类，还能产出内容。</a:t>
            </a: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BCF6C1C7-8F83-4DB2-B785-85B0856F8927}"/>
              </a:ext>
            </a:extLst>
          </p:cNvPr>
          <p:cNvSpPr>
            <a:spLocks noGrp="1"/>
          </p:cNvSpPr>
          <p:nvPr/>
        </p:nvSpPr>
        <p:spPr>
          <a:xfrm>
            <a:off x="609600" y="6515100"/>
            <a:ext cx="2476500" cy="1905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defRPr sz="750" b="0">
                <a:solidFill>
                  <a:srgbClr val="70808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0">
                <a:solidFill>
                  <a:srgbClr val="708080"/>
                </a:solidFill>
                <a:latin typeface="Microsoft YaHei"/>
                <a:ea typeface="Microsoft YaHei"/>
                <a:cs typeface="Microsoft YaHei"/>
              </a:rPr>
              <a:t>人工智能课：何为AI？</a:t>
            </a: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B321E12B-5899-4094-8204-F04C15E27AF4}"/>
              </a:ext>
            </a:extLst>
          </p:cNvPr>
          <p:cNvSpPr>
            <a:spLocks noGrp="1"/>
          </p:cNvSpPr>
          <p:nvPr/>
        </p:nvSpPr>
        <p:spPr>
          <a:xfrm>
            <a:off x="11106150" y="6477000"/>
            <a:ext cx="495300" cy="2286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r">
              <a:defRPr sz="975" b="1">
                <a:solidFill>
                  <a:srgbClr val="708080"/>
                </a:solidFill>
                <a:latin typeface="Consolas"/>
                <a:ea typeface="Consolas"/>
                <a:cs typeface="Consolas"/>
              </a:defRPr>
            </a:pPr>
            <a:r>
              <a:rPr sz="975" b="1">
                <a:solidFill>
                  <a:srgbClr val="708080"/>
                </a:solidFill>
                <a:latin typeface="Consolas"/>
                <a:ea typeface="Consolas"/>
                <a:cs typeface="Consolas"/>
              </a:rPr>
              <a:t>05</a:t>
            </a: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4FCC3174-468A-465A-9C70-4977763A876F}"/>
              </a:ext>
            </a:extLst>
          </p:cNvPr>
          <p:cNvSpPr>
            <a:spLocks noGrp="1"/>
          </p:cNvSpPr>
          <p:nvPr/>
        </p:nvSpPr>
        <p:spPr>
          <a:xfrm>
            <a:off x="876300" y="2209800"/>
            <a:ext cx="4705350" cy="2781300"/>
          </a:xfrm>
          <a:prstGeom prst="rect">
            <a:avLst/>
          </a:prstGeom>
          <a:solidFill>
            <a:srgbClr val="FFFFFF"/>
          </a:solidFill>
          <a:ln w="9525">
            <a:solidFill>
              <a:srgbClr val="D4DED8"/>
            </a:solidFill>
            <a:prstDash val="solid"/>
          </a:ln>
        </p:spPr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FE99F306-A450-4F1D-AE34-2A36F7226B84}"/>
              </a:ext>
            </a:extLst>
          </p:cNvPr>
          <p:cNvSpPr>
            <a:spLocks noGrp="1"/>
          </p:cNvSpPr>
          <p:nvPr/>
        </p:nvSpPr>
        <p:spPr>
          <a:xfrm>
            <a:off x="876300" y="2209800"/>
            <a:ext cx="66675" cy="2781300"/>
          </a:xfrm>
          <a:prstGeom prst="rect">
            <a:avLst/>
          </a:prstGeom>
          <a:solidFill>
            <a:srgbClr val="657276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87477011-BEB3-41B2-897C-6DEB139F2BAF}"/>
              </a:ext>
            </a:extLst>
          </p:cNvPr>
          <p:cNvSpPr>
            <a:spLocks noGrp="1"/>
          </p:cNvSpPr>
          <p:nvPr/>
        </p:nvSpPr>
        <p:spPr>
          <a:xfrm>
            <a:off x="1562100" y="2400300"/>
            <a:ext cx="3810000" cy="3048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defRPr sz="1650" b="1">
                <a:solidFill>
                  <a:srgbClr val="10191C"/>
                </a:solidFill>
                <a:latin typeface="Microsoft YaHei UI"/>
                <a:ea typeface="Microsoft YaHei UI"/>
                <a:cs typeface="Microsoft YaHei UI"/>
              </a:defRPr>
            </a:pPr>
            <a:r>
              <a:rPr sz="1650" b="1">
                <a:solidFill>
                  <a:srgbClr val="10191C"/>
                </a:solidFill>
                <a:latin typeface="Microsoft YaHei UI"/>
                <a:ea typeface="Microsoft YaHei UI"/>
                <a:cs typeface="Microsoft YaHei UI"/>
              </a:rPr>
              <a:t>以前的 AI：擅长做选择题</a:t>
            </a: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292A2E18-BB79-4989-95E2-E89E3C7A5EDD}"/>
              </a:ext>
            </a:extLst>
          </p:cNvPr>
          <p:cNvSpPr>
            <a:spLocks noGrp="1"/>
          </p:cNvSpPr>
          <p:nvPr/>
        </p:nvSpPr>
        <p:spPr>
          <a:xfrm>
            <a:off x="1104900" y="2800350"/>
            <a:ext cx="4248150" cy="20383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defRPr sz="1575" b="0">
                <a:solidFill>
                  <a:srgbClr val="22303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0">
                <a:solidFill>
                  <a:srgbClr val="223033"/>
                </a:solidFill>
                <a:latin typeface="Microsoft YaHei"/>
                <a:ea typeface="Microsoft YaHei"/>
                <a:cs typeface="Microsoft YaHei"/>
              </a:rPr>
              <a:t>人脸识别</a:t>
            </a:r>
          </a:p>
          <a:p>
            <a:pPr algn="l">
              <a:defRPr sz="1575" b="0">
                <a:solidFill>
                  <a:srgbClr val="22303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0">
                <a:solidFill>
                  <a:srgbClr val="223033"/>
                </a:solidFill>
                <a:latin typeface="Microsoft YaHei"/>
                <a:ea typeface="Microsoft YaHei"/>
                <a:cs typeface="Microsoft YaHei"/>
              </a:rPr>
              <a:t>推荐算法：猜你喜欢</a:t>
            </a:r>
          </a:p>
          <a:p>
            <a:pPr algn="l">
              <a:defRPr sz="1575" b="0">
                <a:solidFill>
                  <a:srgbClr val="22303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0">
                <a:solidFill>
                  <a:srgbClr val="223033"/>
                </a:solidFill>
                <a:latin typeface="Microsoft YaHei"/>
                <a:ea typeface="Microsoft YaHei"/>
                <a:cs typeface="Microsoft YaHei"/>
              </a:rPr>
              <a:t>垃圾邮件拦截</a:t>
            </a:r>
          </a:p>
          <a:p>
            <a:endParaRPr sz="1575" b="0">
              <a:solidFill>
                <a:srgbClr val="223033"/>
              </a:solidFill>
              <a:latin typeface="Microsoft YaHei"/>
              <a:ea typeface="Microsoft YaHei"/>
              <a:cs typeface="Microsoft YaHei"/>
            </a:endParaRPr>
          </a:p>
          <a:p>
            <a:pPr algn="l">
              <a:defRPr sz="1575" b="0">
                <a:solidFill>
                  <a:srgbClr val="22303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0">
                <a:solidFill>
                  <a:srgbClr val="223033"/>
                </a:solidFill>
                <a:latin typeface="Microsoft YaHei"/>
                <a:ea typeface="Microsoft YaHei"/>
                <a:cs typeface="Microsoft YaHei"/>
              </a:rPr>
              <a:t>核心动作：判断、分类、匹配</a:t>
            </a:r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B9AE6D14-F531-4D54-9F07-19ACF6DA94A4}"/>
              </a:ext>
            </a:extLst>
          </p:cNvPr>
          <p:cNvSpPr>
            <a:spLocks noGrp="1"/>
          </p:cNvSpPr>
          <p:nvPr/>
        </p:nvSpPr>
        <p:spPr>
          <a:xfrm>
            <a:off x="6610350" y="2209800"/>
            <a:ext cx="4705350" cy="2781300"/>
          </a:xfrm>
          <a:prstGeom prst="rect">
            <a:avLst/>
          </a:prstGeom>
          <a:solidFill>
            <a:srgbClr val="FFFFFF"/>
          </a:solidFill>
          <a:ln w="9525">
            <a:solidFill>
              <a:srgbClr val="D4DED8"/>
            </a:solidFill>
            <a:prstDash val="solid"/>
          </a:ln>
        </p:spPr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52CB39E0-36AB-4463-AA30-B69EC3FBD595}"/>
              </a:ext>
            </a:extLst>
          </p:cNvPr>
          <p:cNvSpPr>
            <a:spLocks noGrp="1"/>
          </p:cNvSpPr>
          <p:nvPr/>
        </p:nvSpPr>
        <p:spPr>
          <a:xfrm>
            <a:off x="6610350" y="2209800"/>
            <a:ext cx="66675" cy="2781300"/>
          </a:xfrm>
          <a:prstGeom prst="rect">
            <a:avLst/>
          </a:prstGeom>
          <a:solidFill>
            <a:srgbClr val="F26457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7EFC3FD2-4E41-4C8D-9033-245793781075}"/>
              </a:ext>
            </a:extLst>
          </p:cNvPr>
          <p:cNvSpPr>
            <a:spLocks noGrp="1"/>
          </p:cNvSpPr>
          <p:nvPr/>
        </p:nvSpPr>
        <p:spPr>
          <a:xfrm>
            <a:off x="7296150" y="2400300"/>
            <a:ext cx="3810000" cy="3048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defRPr sz="1650" b="1">
                <a:solidFill>
                  <a:srgbClr val="10191C"/>
                </a:solidFill>
                <a:latin typeface="Microsoft YaHei UI"/>
                <a:ea typeface="Microsoft YaHei UI"/>
                <a:cs typeface="Microsoft YaHei UI"/>
              </a:defRPr>
            </a:pPr>
            <a:r>
              <a:rPr sz="1650" b="1">
                <a:solidFill>
                  <a:srgbClr val="10191C"/>
                </a:solidFill>
                <a:latin typeface="Microsoft YaHei UI"/>
                <a:ea typeface="Microsoft YaHei UI"/>
                <a:cs typeface="Microsoft YaHei UI"/>
              </a:rPr>
              <a:t>现在的 AI：擅长做简答题和创作</a:t>
            </a: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44345226-EEB6-42A3-A480-A9AF736C6FDE}"/>
              </a:ext>
            </a:extLst>
          </p:cNvPr>
          <p:cNvSpPr>
            <a:spLocks noGrp="1"/>
          </p:cNvSpPr>
          <p:nvPr/>
        </p:nvSpPr>
        <p:spPr>
          <a:xfrm>
            <a:off x="6838950" y="2800350"/>
            <a:ext cx="4248150" cy="20383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defRPr sz="1575" b="0">
                <a:solidFill>
                  <a:srgbClr val="22303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0">
                <a:solidFill>
                  <a:srgbClr val="223033"/>
                </a:solidFill>
                <a:latin typeface="Microsoft YaHei"/>
                <a:ea typeface="Microsoft YaHei"/>
                <a:cs typeface="Microsoft YaHei"/>
              </a:rPr>
              <a:t>写文章、翻译、写代码</a:t>
            </a:r>
          </a:p>
          <a:p>
            <a:pPr algn="l">
              <a:defRPr sz="1575" b="0">
                <a:solidFill>
                  <a:srgbClr val="22303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0">
                <a:solidFill>
                  <a:srgbClr val="223033"/>
                </a:solidFill>
                <a:latin typeface="Microsoft YaHei"/>
                <a:ea typeface="Microsoft YaHei"/>
                <a:cs typeface="Microsoft YaHei"/>
              </a:rPr>
              <a:t>画画、做视频、生成方案</a:t>
            </a:r>
          </a:p>
          <a:p>
            <a:endParaRPr sz="1575" b="0">
              <a:solidFill>
                <a:srgbClr val="223033"/>
              </a:solidFill>
              <a:latin typeface="Microsoft YaHei"/>
              <a:ea typeface="Microsoft YaHei"/>
              <a:cs typeface="Microsoft YaHei"/>
            </a:endParaRPr>
          </a:p>
          <a:p>
            <a:pPr algn="l">
              <a:defRPr sz="1575" b="0">
                <a:solidFill>
                  <a:srgbClr val="22303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0">
                <a:solidFill>
                  <a:srgbClr val="223033"/>
                </a:solidFill>
                <a:latin typeface="Microsoft YaHei"/>
                <a:ea typeface="Microsoft YaHei"/>
                <a:cs typeface="Microsoft YaHei"/>
              </a:rPr>
              <a:t>核心动作：理解、生成、创造</a:t>
            </a:r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CD04D034-9F1D-4FB4-A1DD-3B610FE1958D}"/>
              </a:ext>
            </a:extLst>
          </p:cNvPr>
          <p:cNvSpPr>
            <a:spLocks noGrp="1"/>
          </p:cNvSpPr>
          <p:nvPr/>
        </p:nvSpPr>
        <p:spPr>
          <a:xfrm>
            <a:off x="4362450" y="5314950"/>
            <a:ext cx="3467100" cy="3429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ctr">
              <a:defRPr sz="1950" b="1">
                <a:solidFill>
                  <a:srgbClr val="00A6A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 dirty="0">
                <a:solidFill>
                  <a:srgbClr val="00A6A6"/>
                </a:solidFill>
                <a:latin typeface="Microsoft YaHei"/>
                <a:ea typeface="Microsoft YaHei"/>
                <a:cs typeface="Microsoft YaHei"/>
              </a:rPr>
              <a:t>AIGC / </a:t>
            </a:r>
            <a:r>
              <a:rPr sz="1950" b="1" dirty="0" err="1">
                <a:solidFill>
                  <a:srgbClr val="00A6A6"/>
                </a:solidFill>
                <a:latin typeface="Microsoft YaHei"/>
                <a:ea typeface="Microsoft YaHei"/>
                <a:cs typeface="Microsoft YaHei"/>
              </a:rPr>
              <a:t>生成式</a:t>
            </a:r>
            <a:r>
              <a:rPr sz="1950" b="1" dirty="0">
                <a:solidFill>
                  <a:srgbClr val="00A6A6"/>
                </a:solidFill>
                <a:latin typeface="Microsoft YaHei"/>
                <a:ea typeface="Microsoft YaHei"/>
                <a:cs typeface="Microsoft YaHei"/>
              </a:rPr>
              <a:t> AI</a:t>
            </a:r>
          </a:p>
        </p:txBody>
      </p:sp>
      <p:pic>
        <p:nvPicPr>
          <p:cNvPr id="22" name="图形 21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/>
        </p:blipFill>
        <p:spPr>
          <a:xfrm>
            <a:off x="1085850" y="2400300"/>
            <a:ext cx="323850" cy="323850"/>
          </a:xfrm>
          <a:prstGeom prst="rect">
            <a:avLst/>
          </a:prstGeom>
        </p:spPr>
      </p:pic>
      <p:pic>
        <p:nvPicPr>
          <p:cNvPr id="23" name="图形 22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/>
        </p:blipFill>
        <p:spPr>
          <a:xfrm>
            <a:off x="6819900" y="2400300"/>
            <a:ext cx="323850" cy="323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1360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矩形 13">
            <a:extLst>
              <a:ext uri="{FF2B5EF4-FFF2-40B4-BE49-F238E27FC236}">
                <a16:creationId xmlns:a16="http://schemas.microsoft.com/office/drawing/2014/main" id="{FD89631F-E99D-4210-B9B6-7EC07ADDF42A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0191C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6644966B-3FEE-4303-A94F-03FD4116D809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95250" cy="6858000"/>
          </a:xfrm>
          <a:prstGeom prst="rect">
            <a:avLst/>
          </a:prstGeom>
          <a:solidFill>
            <a:srgbClr val="F2A33A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9E2BFEC9-9F56-4E29-B54A-B156E1F8FF74}"/>
              </a:ext>
            </a:extLst>
          </p:cNvPr>
          <p:cNvSpPr>
            <a:spLocks noGrp="1"/>
          </p:cNvSpPr>
          <p:nvPr/>
        </p:nvSpPr>
        <p:spPr>
          <a:xfrm>
            <a:off x="95250" y="0"/>
            <a:ext cx="38100" cy="6858000"/>
          </a:xfrm>
          <a:prstGeom prst="rect">
            <a:avLst/>
          </a:prstGeom>
          <a:solidFill>
            <a:srgbClr val="F26457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4" name="椭圆 3">
            <a:extLst>
              <a:ext uri="{FF2B5EF4-FFF2-40B4-BE49-F238E27FC236}">
                <a16:creationId xmlns:a16="http://schemas.microsoft.com/office/drawing/2014/main" id="{BBF4CB73-0671-464B-AA2E-7EC450D79D91}"/>
              </a:ext>
            </a:extLst>
          </p:cNvPr>
          <p:cNvSpPr>
            <a:spLocks noGrp="1"/>
          </p:cNvSpPr>
          <p:nvPr/>
        </p:nvSpPr>
        <p:spPr>
          <a:xfrm>
            <a:off x="9753600" y="266700"/>
            <a:ext cx="1619250" cy="1619250"/>
          </a:xfrm>
          <a:prstGeom prst="ellipse">
            <a:avLst/>
          </a:prstGeom>
          <a:solidFill>
            <a:srgbClr val="19383A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5" name="椭圆 4">
            <a:extLst>
              <a:ext uri="{FF2B5EF4-FFF2-40B4-BE49-F238E27FC236}">
                <a16:creationId xmlns:a16="http://schemas.microsoft.com/office/drawing/2014/main" id="{18E313A9-C849-4D30-8E17-C6C1D1D98BC6}"/>
              </a:ext>
            </a:extLst>
          </p:cNvPr>
          <p:cNvSpPr>
            <a:spLocks noGrp="1"/>
          </p:cNvSpPr>
          <p:nvPr/>
        </p:nvSpPr>
        <p:spPr>
          <a:xfrm>
            <a:off x="10515600" y="4762500"/>
            <a:ext cx="1409700" cy="1409700"/>
          </a:xfrm>
          <a:prstGeom prst="ellipse">
            <a:avLst/>
          </a:prstGeom>
          <a:solidFill>
            <a:srgbClr val="34262A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6" name="kicker-6-label">
            <a:extLst>
              <a:ext uri="{FF2B5EF4-FFF2-40B4-BE49-F238E27FC236}">
                <a16:creationId xmlns:a16="http://schemas.microsoft.com/office/drawing/2014/main" id="{373C6E86-ECEF-4010-BF0B-678A71C3F175}"/>
              </a:ext>
            </a:extLst>
          </p:cNvPr>
          <p:cNvSpPr>
            <a:spLocks noGrp="1"/>
          </p:cNvSpPr>
          <p:nvPr/>
        </p:nvSpPr>
        <p:spPr>
          <a:xfrm>
            <a:off x="781050" y="723900"/>
            <a:ext cx="2667000" cy="3238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defRPr sz="1350" b="1">
                <a:solidFill>
                  <a:srgbClr val="F2A3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2A33A"/>
                </a:solidFill>
                <a:latin typeface="Microsoft YaHei"/>
                <a:ea typeface="Microsoft YaHei"/>
                <a:cs typeface="Microsoft YaHei"/>
              </a:rPr>
              <a:t>一句话总结 AI</a:t>
            </a:r>
          </a:p>
        </p:txBody>
      </p:sp>
      <p:sp>
        <p:nvSpPr>
          <p:cNvPr id="7" name="kicker-6-marker">
            <a:extLst>
              <a:ext uri="{FF2B5EF4-FFF2-40B4-BE49-F238E27FC236}">
                <a16:creationId xmlns:a16="http://schemas.microsoft.com/office/drawing/2014/main" id="{A4F91E0C-D0C7-477D-ADE3-037BFB9F5845}"/>
              </a:ext>
            </a:extLst>
          </p:cNvPr>
          <p:cNvSpPr>
            <a:spLocks noGrp="1"/>
          </p:cNvSpPr>
          <p:nvPr/>
        </p:nvSpPr>
        <p:spPr>
          <a:xfrm>
            <a:off x="571500" y="819150"/>
            <a:ext cx="114300" cy="114300"/>
          </a:xfrm>
          <a:prstGeom prst="ellipse">
            <a:avLst/>
          </a:prstGeom>
          <a:solidFill>
            <a:srgbClr val="F26457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7BEC6BF9-0B44-437F-8C94-31890730196D}"/>
              </a:ext>
            </a:extLst>
          </p:cNvPr>
          <p:cNvSpPr>
            <a:spLocks noGrp="1"/>
          </p:cNvSpPr>
          <p:nvPr/>
        </p:nvSpPr>
        <p:spPr>
          <a:xfrm>
            <a:off x="1066800" y="1847850"/>
            <a:ext cx="9239250" cy="20002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defRPr sz="3600" b="1">
                <a:solidFill>
                  <a:srgbClr val="FFFFFF"/>
                </a:solidFill>
                <a:latin typeface="Microsoft YaHei UI"/>
                <a:ea typeface="Microsoft YaHei UI"/>
                <a:cs typeface="Microsoft YaHei UI"/>
              </a:defRPr>
            </a:pPr>
            <a:r>
              <a:rPr sz="3600" b="1">
                <a:solidFill>
                  <a:srgbClr val="FFFFFF"/>
                </a:solidFill>
                <a:latin typeface="Microsoft YaHei UI"/>
                <a:ea typeface="Microsoft YaHei UI"/>
                <a:cs typeface="Microsoft YaHei UI"/>
              </a:rPr>
              <a:t>AI 不是来替代你的机器怪兽，</a:t>
            </a:r>
          </a:p>
          <a:p>
            <a:pPr algn="l">
              <a:defRPr sz="3600" b="1">
                <a:solidFill>
                  <a:srgbClr val="FFFFFF"/>
                </a:solidFill>
                <a:latin typeface="Microsoft YaHei UI"/>
                <a:ea typeface="Microsoft YaHei UI"/>
                <a:cs typeface="Microsoft YaHei UI"/>
              </a:defRPr>
            </a:pPr>
            <a:r>
              <a:rPr sz="3600" b="1">
                <a:solidFill>
                  <a:srgbClr val="FFFFFF"/>
                </a:solidFill>
                <a:latin typeface="Microsoft YaHei UI"/>
                <a:ea typeface="Microsoft YaHei UI"/>
                <a:cs typeface="Microsoft YaHei UI"/>
              </a:rPr>
              <a:t>而是一个不知疲倦、上知天文下知地理的超级助理。</a:t>
            </a: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3CBECD97-B9B2-4B78-A175-3891B1A6E2D7}"/>
              </a:ext>
            </a:extLst>
          </p:cNvPr>
          <p:cNvSpPr>
            <a:spLocks noGrp="1"/>
          </p:cNvSpPr>
          <p:nvPr/>
        </p:nvSpPr>
        <p:spPr>
          <a:xfrm>
            <a:off x="1104900" y="4400550"/>
            <a:ext cx="4210050" cy="47625"/>
          </a:xfrm>
          <a:prstGeom prst="rect">
            <a:avLst/>
          </a:prstGeom>
          <a:solidFill>
            <a:srgbClr val="00A6A6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CBE1859C-0336-4463-9975-848E0A6995EE}"/>
              </a:ext>
            </a:extLst>
          </p:cNvPr>
          <p:cNvSpPr>
            <a:spLocks noGrp="1"/>
          </p:cNvSpPr>
          <p:nvPr/>
        </p:nvSpPr>
        <p:spPr>
          <a:xfrm>
            <a:off x="1104900" y="4781550"/>
            <a:ext cx="7048500" cy="3810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defRPr sz="1800" b="0">
                <a:solidFill>
                  <a:srgbClr val="B8C8C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>
                <a:solidFill>
                  <a:srgbClr val="B8C8C5"/>
                </a:solidFill>
                <a:latin typeface="Microsoft YaHei"/>
                <a:ea typeface="Microsoft YaHei"/>
                <a:cs typeface="Microsoft YaHei"/>
              </a:rPr>
              <a:t>接下来，我们先认识这些“超级大脑”是谁训练出来的。</a:t>
            </a:r>
          </a:p>
        </p:txBody>
      </p:sp>
      <p:pic>
        <p:nvPicPr>
          <p:cNvPr id="11" name="图形 10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/>
        </p:blipFill>
        <p:spPr>
          <a:xfrm>
            <a:off x="9258300" y="4400550"/>
            <a:ext cx="1104900" cy="1104900"/>
          </a:xfrm>
          <a:prstGeom prst="rect">
            <a:avLst/>
          </a:prstGeom>
        </p:spPr>
      </p:pic>
      <p:sp>
        <p:nvSpPr>
          <p:cNvPr id="12" name="矩形 11">
            <a:extLst>
              <a:ext uri="{FF2B5EF4-FFF2-40B4-BE49-F238E27FC236}">
                <a16:creationId xmlns:a16="http://schemas.microsoft.com/office/drawing/2014/main" id="{A8AF8993-9590-40F6-9CB8-7938D0B345F1}"/>
              </a:ext>
            </a:extLst>
          </p:cNvPr>
          <p:cNvSpPr>
            <a:spLocks noGrp="1"/>
          </p:cNvSpPr>
          <p:nvPr/>
        </p:nvSpPr>
        <p:spPr>
          <a:xfrm>
            <a:off x="609600" y="6515100"/>
            <a:ext cx="2476500" cy="1905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defRPr sz="750" b="0">
                <a:solidFill>
                  <a:srgbClr val="AFC2B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0">
                <a:solidFill>
                  <a:srgbClr val="AFC2BF"/>
                </a:solidFill>
                <a:latin typeface="Microsoft YaHei"/>
                <a:ea typeface="Microsoft YaHei"/>
                <a:cs typeface="Microsoft YaHei"/>
              </a:rPr>
              <a:t>人工智能课：何为AI？</a:t>
            </a: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C4A4DE0C-E395-48B8-99DC-6E51125F452C}"/>
              </a:ext>
            </a:extLst>
          </p:cNvPr>
          <p:cNvSpPr>
            <a:spLocks noGrp="1"/>
          </p:cNvSpPr>
          <p:nvPr/>
        </p:nvSpPr>
        <p:spPr>
          <a:xfrm>
            <a:off x="11106150" y="6477000"/>
            <a:ext cx="495300" cy="2286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r">
              <a:defRPr sz="975" b="1">
                <a:solidFill>
                  <a:srgbClr val="AFC2BF"/>
                </a:solidFill>
                <a:latin typeface="Consolas"/>
                <a:ea typeface="Consolas"/>
                <a:cs typeface="Consolas"/>
              </a:defRPr>
            </a:pPr>
            <a:r>
              <a:rPr sz="975" b="1">
                <a:solidFill>
                  <a:srgbClr val="AFC2BF"/>
                </a:solidFill>
                <a:latin typeface="Consolas"/>
                <a:ea typeface="Consolas"/>
                <a:cs typeface="Consolas"/>
              </a:rPr>
              <a:t>06</a:t>
            </a:r>
          </a:p>
        </p:txBody>
      </p:sp>
    </p:spTree>
    <p:extLst>
      <p:ext uri="{BB962C8B-B14F-4D97-AF65-F5344CB8AC3E}">
        <p14:creationId xmlns:p14="http://schemas.microsoft.com/office/powerpoint/2010/main" val="10357250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矩形 20">
            <a:extLst>
              <a:ext uri="{FF2B5EF4-FFF2-40B4-BE49-F238E27FC236}">
                <a16:creationId xmlns:a16="http://schemas.microsoft.com/office/drawing/2014/main" id="{D9B2E91B-59B7-4FB8-8362-EB8B5B1AC098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7F9F2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C1581BE7-1A28-4514-9E15-7E79BE3715B3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95250" cy="6858000"/>
          </a:xfrm>
          <a:prstGeom prst="rect">
            <a:avLst/>
          </a:prstGeom>
          <a:solidFill>
            <a:srgbClr val="00A6A6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80551647-ED38-4AAC-B3D9-D3E40E064E32}"/>
              </a:ext>
            </a:extLst>
          </p:cNvPr>
          <p:cNvSpPr>
            <a:spLocks noGrp="1"/>
          </p:cNvSpPr>
          <p:nvPr/>
        </p:nvSpPr>
        <p:spPr>
          <a:xfrm>
            <a:off x="95250" y="0"/>
            <a:ext cx="38100" cy="6858000"/>
          </a:xfrm>
          <a:prstGeom prst="rect">
            <a:avLst/>
          </a:prstGeom>
          <a:solidFill>
            <a:srgbClr val="F2A33A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BCED5499-9BA0-4B66-A5B3-39EE06428B7C}"/>
              </a:ext>
            </a:extLst>
          </p:cNvPr>
          <p:cNvSpPr>
            <a:spLocks noGrp="1"/>
          </p:cNvSpPr>
          <p:nvPr/>
        </p:nvSpPr>
        <p:spPr>
          <a:xfrm>
            <a:off x="0" y="6191250"/>
            <a:ext cx="12192000" cy="666750"/>
          </a:xfrm>
          <a:prstGeom prst="rect">
            <a:avLst/>
          </a:prstGeom>
          <a:solidFill>
            <a:srgbClr val="EEF5F0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5" name="椭圆 4">
            <a:extLst>
              <a:ext uri="{FF2B5EF4-FFF2-40B4-BE49-F238E27FC236}">
                <a16:creationId xmlns:a16="http://schemas.microsoft.com/office/drawing/2014/main" id="{E2038E3F-503B-4737-BFDB-E5828DCF5EE1}"/>
              </a:ext>
            </a:extLst>
          </p:cNvPr>
          <p:cNvSpPr>
            <a:spLocks noGrp="1"/>
          </p:cNvSpPr>
          <p:nvPr/>
        </p:nvSpPr>
        <p:spPr>
          <a:xfrm>
            <a:off x="10325100" y="266700"/>
            <a:ext cx="1428750" cy="1428750"/>
          </a:xfrm>
          <a:prstGeom prst="ellipse">
            <a:avLst/>
          </a:prstGeom>
          <a:solidFill>
            <a:srgbClr val="E2F2EF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6" name="椭圆 5">
            <a:extLst>
              <a:ext uri="{FF2B5EF4-FFF2-40B4-BE49-F238E27FC236}">
                <a16:creationId xmlns:a16="http://schemas.microsoft.com/office/drawing/2014/main" id="{7246D723-B278-4DC2-BAB7-BAFE9EF11430}"/>
              </a:ext>
            </a:extLst>
          </p:cNvPr>
          <p:cNvSpPr>
            <a:spLocks noGrp="1"/>
          </p:cNvSpPr>
          <p:nvPr/>
        </p:nvSpPr>
        <p:spPr>
          <a:xfrm>
            <a:off x="10744200" y="5029200"/>
            <a:ext cx="1200150" cy="1200150"/>
          </a:xfrm>
          <a:prstGeom prst="ellipse">
            <a:avLst/>
          </a:prstGeom>
          <a:solidFill>
            <a:srgbClr val="FFEBD4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7" name="kicker-7-marker">
            <a:extLst>
              <a:ext uri="{FF2B5EF4-FFF2-40B4-BE49-F238E27FC236}">
                <a16:creationId xmlns:a16="http://schemas.microsoft.com/office/drawing/2014/main" id="{3ED6B5E3-8B3F-4401-A20D-CC7E31F83BC7}"/>
              </a:ext>
            </a:extLst>
          </p:cNvPr>
          <p:cNvSpPr>
            <a:spLocks noGrp="1"/>
          </p:cNvSpPr>
          <p:nvPr/>
        </p:nvSpPr>
        <p:spPr>
          <a:xfrm>
            <a:off x="609600" y="457200"/>
            <a:ext cx="114300" cy="114300"/>
          </a:xfrm>
          <a:prstGeom prst="ellipse">
            <a:avLst/>
          </a:prstGeom>
          <a:solidFill>
            <a:srgbClr val="F26457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8" name="kicker-7-label">
            <a:extLst>
              <a:ext uri="{FF2B5EF4-FFF2-40B4-BE49-F238E27FC236}">
                <a16:creationId xmlns:a16="http://schemas.microsoft.com/office/drawing/2014/main" id="{B69065F6-6D5C-4FF5-AF5F-638D6374E7E4}"/>
              </a:ext>
            </a:extLst>
          </p:cNvPr>
          <p:cNvSpPr>
            <a:spLocks noGrp="1"/>
          </p:cNvSpPr>
          <p:nvPr/>
        </p:nvSpPr>
        <p:spPr>
          <a:xfrm>
            <a:off x="800100" y="400050"/>
            <a:ext cx="2571750" cy="2476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ctr"/>
          <a:lstStyle/>
          <a:p>
            <a:pPr algn="l">
              <a:defRPr sz="900" b="1">
                <a:solidFill>
                  <a:srgbClr val="65727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657276"/>
                </a:solidFill>
                <a:latin typeface="Microsoft YaHei"/>
                <a:ea typeface="Microsoft YaHei"/>
                <a:cs typeface="Microsoft YaHei"/>
              </a:rPr>
              <a:t>谁在做 AI</a:t>
            </a: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D3E51D76-1770-4A73-AC46-88F4F84912B5}"/>
              </a:ext>
            </a:extLst>
          </p:cNvPr>
          <p:cNvSpPr>
            <a:spLocks noGrp="1"/>
          </p:cNvSpPr>
          <p:nvPr/>
        </p:nvSpPr>
        <p:spPr>
          <a:xfrm>
            <a:off x="609600" y="742950"/>
            <a:ext cx="8858250" cy="7810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defRPr sz="2550" b="1">
                <a:solidFill>
                  <a:srgbClr val="10191C"/>
                </a:solidFill>
                <a:latin typeface="Microsoft YaHei UI"/>
                <a:ea typeface="Microsoft YaHei UI"/>
                <a:cs typeface="Microsoft YaHei UI"/>
              </a:defRPr>
            </a:pPr>
            <a:r>
              <a:rPr sz="2550" b="1">
                <a:solidFill>
                  <a:srgbClr val="10191C"/>
                </a:solidFill>
                <a:latin typeface="Microsoft YaHei UI"/>
                <a:ea typeface="Microsoft YaHei UI"/>
                <a:cs typeface="Microsoft YaHei UI"/>
              </a:rPr>
              <a:t>全球科技公司都在训练自己的“AI 脑子”。</a:t>
            </a: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DE415FBD-DFB6-4432-9425-1BD77CAB01E4}"/>
              </a:ext>
            </a:extLst>
          </p:cNvPr>
          <p:cNvSpPr>
            <a:spLocks noGrp="1"/>
          </p:cNvSpPr>
          <p:nvPr/>
        </p:nvSpPr>
        <p:spPr>
          <a:xfrm>
            <a:off x="628650" y="1543050"/>
            <a:ext cx="8191500" cy="4191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defRPr sz="1275" b="0">
                <a:solidFill>
                  <a:srgbClr val="65727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657276"/>
                </a:solidFill>
                <a:latin typeface="Microsoft YaHei"/>
                <a:ea typeface="Microsoft YaHei"/>
                <a:cs typeface="Microsoft YaHei"/>
              </a:rPr>
              <a:t>模型（Model）就是 AI 的“脑子”：不同公司训练出不同风格、不同能力的脑子。</a:t>
            </a: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D6FA1F1D-300D-4E5F-B8DC-2514554AC001}"/>
              </a:ext>
            </a:extLst>
          </p:cNvPr>
          <p:cNvSpPr>
            <a:spLocks noGrp="1"/>
          </p:cNvSpPr>
          <p:nvPr/>
        </p:nvSpPr>
        <p:spPr>
          <a:xfrm>
            <a:off x="609600" y="6515100"/>
            <a:ext cx="2476500" cy="1905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defRPr sz="750" b="0">
                <a:solidFill>
                  <a:srgbClr val="70808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0">
                <a:solidFill>
                  <a:srgbClr val="708080"/>
                </a:solidFill>
                <a:latin typeface="Microsoft YaHei"/>
                <a:ea typeface="Microsoft YaHei"/>
                <a:cs typeface="Microsoft YaHei"/>
              </a:rPr>
              <a:t>人工智能课：何为AI？</a:t>
            </a: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35BBB29B-4EEC-4FFA-93B6-6A30E2610D1C}"/>
              </a:ext>
            </a:extLst>
          </p:cNvPr>
          <p:cNvSpPr>
            <a:spLocks noGrp="1"/>
          </p:cNvSpPr>
          <p:nvPr/>
        </p:nvSpPr>
        <p:spPr>
          <a:xfrm>
            <a:off x="11106150" y="6477000"/>
            <a:ext cx="495300" cy="2286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r">
              <a:defRPr sz="975" b="1">
                <a:solidFill>
                  <a:srgbClr val="708080"/>
                </a:solidFill>
                <a:latin typeface="Consolas"/>
                <a:ea typeface="Consolas"/>
                <a:cs typeface="Consolas"/>
              </a:defRPr>
            </a:pPr>
            <a:r>
              <a:rPr sz="975" b="1">
                <a:solidFill>
                  <a:srgbClr val="708080"/>
                </a:solidFill>
                <a:latin typeface="Consolas"/>
                <a:ea typeface="Consolas"/>
                <a:cs typeface="Consolas"/>
              </a:rPr>
              <a:t>07</a:t>
            </a: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0CEB98BC-0AA9-4A9C-935A-D7D04964F7A3}"/>
              </a:ext>
            </a:extLst>
          </p:cNvPr>
          <p:cNvSpPr>
            <a:spLocks noGrp="1"/>
          </p:cNvSpPr>
          <p:nvPr/>
        </p:nvSpPr>
        <p:spPr>
          <a:xfrm>
            <a:off x="895350" y="2266950"/>
            <a:ext cx="4762500" cy="2705100"/>
          </a:xfrm>
          <a:prstGeom prst="rect">
            <a:avLst/>
          </a:prstGeom>
          <a:solidFill>
            <a:srgbClr val="FFFFFF"/>
          </a:solidFill>
          <a:ln w="9525">
            <a:solidFill>
              <a:srgbClr val="D4DED8"/>
            </a:solidFill>
            <a:prstDash val="solid"/>
          </a:ln>
        </p:spPr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E8DD44BF-9CD9-4DA6-9BD6-4E4C9ECDFCE5}"/>
              </a:ext>
            </a:extLst>
          </p:cNvPr>
          <p:cNvSpPr>
            <a:spLocks noGrp="1"/>
          </p:cNvSpPr>
          <p:nvPr/>
        </p:nvSpPr>
        <p:spPr>
          <a:xfrm>
            <a:off x="6534150" y="2266950"/>
            <a:ext cx="4762500" cy="2705100"/>
          </a:xfrm>
          <a:prstGeom prst="rect">
            <a:avLst/>
          </a:prstGeom>
          <a:solidFill>
            <a:srgbClr val="FFFFFF"/>
          </a:solidFill>
          <a:ln w="9525">
            <a:solidFill>
              <a:srgbClr val="D4DED8"/>
            </a:solidFill>
            <a:prstDash val="solid"/>
          </a:ln>
        </p:spPr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E9DEC742-1517-49E4-9801-B5B11BA24B98}"/>
              </a:ext>
            </a:extLst>
          </p:cNvPr>
          <p:cNvSpPr>
            <a:spLocks noGrp="1"/>
          </p:cNvSpPr>
          <p:nvPr/>
        </p:nvSpPr>
        <p:spPr>
          <a:xfrm>
            <a:off x="1257300" y="2552700"/>
            <a:ext cx="1714500" cy="3238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defRPr sz="1950" b="1">
                <a:solidFill>
                  <a:srgbClr val="00A6A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00A6A6"/>
                </a:solidFill>
                <a:latin typeface="Microsoft YaHei"/>
                <a:ea typeface="Microsoft YaHei"/>
                <a:cs typeface="Microsoft YaHei"/>
              </a:rPr>
              <a:t>国际大厂</a:t>
            </a: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9187B159-1514-41EE-8832-AECF18828E1C}"/>
              </a:ext>
            </a:extLst>
          </p:cNvPr>
          <p:cNvSpPr>
            <a:spLocks noGrp="1"/>
          </p:cNvSpPr>
          <p:nvPr/>
        </p:nvSpPr>
        <p:spPr>
          <a:xfrm>
            <a:off x="1257300" y="3124200"/>
            <a:ext cx="2857500" cy="13335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defRPr sz="2100" b="0">
                <a:solidFill>
                  <a:srgbClr val="22303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0" dirty="0">
                <a:solidFill>
                  <a:srgbClr val="223033"/>
                </a:solidFill>
                <a:latin typeface="Microsoft YaHei"/>
                <a:ea typeface="Microsoft YaHei"/>
                <a:cs typeface="Microsoft YaHei"/>
              </a:rPr>
              <a:t>OpenAI</a:t>
            </a:r>
            <a:r>
              <a:rPr lang="en-US" sz="2100" b="0" dirty="0">
                <a:solidFill>
                  <a:srgbClr val="223033"/>
                </a:solidFill>
                <a:latin typeface="Microsoft YaHei"/>
                <a:ea typeface="Microsoft YaHei"/>
                <a:cs typeface="Microsoft YaHei"/>
              </a:rPr>
              <a:t> / ChatGPT</a:t>
            </a:r>
            <a:endParaRPr sz="2100" b="0" dirty="0">
              <a:solidFill>
                <a:srgbClr val="223033"/>
              </a:solidFill>
              <a:latin typeface="Microsoft YaHei"/>
              <a:ea typeface="Microsoft YaHei"/>
              <a:cs typeface="Microsoft YaHei"/>
            </a:endParaRPr>
          </a:p>
          <a:p>
            <a:pPr algn="l">
              <a:defRPr sz="2100" b="0">
                <a:solidFill>
                  <a:srgbClr val="22303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0" dirty="0">
                <a:solidFill>
                  <a:srgbClr val="223033"/>
                </a:solidFill>
                <a:latin typeface="Microsoft YaHei"/>
                <a:ea typeface="Microsoft YaHei"/>
                <a:cs typeface="Microsoft YaHei"/>
              </a:rPr>
              <a:t>Google</a:t>
            </a:r>
            <a:r>
              <a:rPr lang="en-US" sz="2100" b="0" dirty="0">
                <a:solidFill>
                  <a:srgbClr val="223033"/>
                </a:solidFill>
                <a:latin typeface="Microsoft YaHei"/>
                <a:ea typeface="Microsoft YaHei"/>
                <a:cs typeface="Microsoft YaHei"/>
              </a:rPr>
              <a:t> / Gemini</a:t>
            </a:r>
            <a:endParaRPr sz="2100" b="0" dirty="0">
              <a:solidFill>
                <a:srgbClr val="223033"/>
              </a:solidFill>
              <a:latin typeface="Microsoft YaHei"/>
              <a:ea typeface="Microsoft YaHei"/>
              <a:cs typeface="Microsoft YaHei"/>
            </a:endParaRPr>
          </a:p>
          <a:p>
            <a:pPr algn="l">
              <a:defRPr sz="2100" b="0">
                <a:solidFill>
                  <a:srgbClr val="22303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0" dirty="0">
                <a:solidFill>
                  <a:srgbClr val="223033"/>
                </a:solidFill>
                <a:latin typeface="Microsoft YaHei"/>
                <a:ea typeface="Microsoft YaHei"/>
                <a:cs typeface="Microsoft YaHei"/>
              </a:rPr>
              <a:t>Anthropic</a:t>
            </a:r>
            <a:r>
              <a:rPr lang="en-US" sz="2100" b="0" dirty="0">
                <a:solidFill>
                  <a:srgbClr val="223033"/>
                </a:solidFill>
                <a:latin typeface="Microsoft YaHei"/>
                <a:ea typeface="Microsoft YaHei"/>
                <a:cs typeface="Microsoft YaHei"/>
              </a:rPr>
              <a:t> / Claude</a:t>
            </a:r>
            <a:endParaRPr sz="2100" b="0" dirty="0">
              <a:solidFill>
                <a:srgbClr val="223033"/>
              </a:solidFill>
              <a:latin typeface="Microsoft YaHei"/>
              <a:ea typeface="Microsoft YaHei"/>
              <a:cs typeface="Microsoft YaHei"/>
            </a:endParaRPr>
          </a:p>
          <a:p>
            <a:pPr algn="l">
              <a:defRPr sz="2100" b="0">
                <a:solidFill>
                  <a:srgbClr val="22303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100" b="0" dirty="0">
                <a:solidFill>
                  <a:srgbClr val="223033"/>
                </a:solidFill>
                <a:latin typeface="Microsoft YaHei"/>
                <a:ea typeface="Microsoft YaHei"/>
                <a:cs typeface="Microsoft YaHei"/>
              </a:rPr>
              <a:t>Microsoft</a:t>
            </a:r>
            <a:r>
              <a:rPr lang="en-US" sz="2100" b="0" dirty="0">
                <a:solidFill>
                  <a:srgbClr val="223033"/>
                </a:solidFill>
                <a:latin typeface="Microsoft YaHei"/>
                <a:ea typeface="Microsoft YaHei"/>
                <a:cs typeface="Microsoft YaHei"/>
              </a:rPr>
              <a:t> / Copilot</a:t>
            </a:r>
            <a:endParaRPr sz="2100" b="0" dirty="0">
              <a:solidFill>
                <a:srgbClr val="223033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0D378620-485B-4783-8C42-B46A43539159}"/>
              </a:ext>
            </a:extLst>
          </p:cNvPr>
          <p:cNvSpPr>
            <a:spLocks noGrp="1"/>
          </p:cNvSpPr>
          <p:nvPr/>
        </p:nvSpPr>
        <p:spPr>
          <a:xfrm>
            <a:off x="6896100" y="2552700"/>
            <a:ext cx="1714500" cy="3238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defRPr sz="1950" b="1">
                <a:solidFill>
                  <a:srgbClr val="F264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F26457"/>
                </a:solidFill>
                <a:latin typeface="Microsoft YaHei"/>
                <a:ea typeface="Microsoft YaHei"/>
                <a:cs typeface="Microsoft YaHei"/>
              </a:rPr>
              <a:t>国内大厂</a:t>
            </a:r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C0DFEA19-1277-4BB8-8081-7817CA130FA1}"/>
              </a:ext>
            </a:extLst>
          </p:cNvPr>
          <p:cNvSpPr>
            <a:spLocks noGrp="1"/>
          </p:cNvSpPr>
          <p:nvPr/>
        </p:nvSpPr>
        <p:spPr>
          <a:xfrm>
            <a:off x="6896100" y="3124200"/>
            <a:ext cx="3429000" cy="15240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defRPr sz="1800" b="0">
                <a:solidFill>
                  <a:srgbClr val="22303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 dirty="0" err="1">
                <a:solidFill>
                  <a:srgbClr val="223033"/>
                </a:solidFill>
                <a:latin typeface="Microsoft YaHei"/>
                <a:ea typeface="Microsoft YaHei"/>
                <a:cs typeface="Microsoft YaHei"/>
              </a:rPr>
              <a:t>月之暗面</a:t>
            </a:r>
            <a:r>
              <a:rPr sz="1800" b="0" dirty="0">
                <a:solidFill>
                  <a:srgbClr val="223033"/>
                </a:solidFill>
                <a:latin typeface="Microsoft YaHei"/>
                <a:ea typeface="Microsoft YaHei"/>
                <a:cs typeface="Microsoft YaHei"/>
              </a:rPr>
              <a:t> / Kimi</a:t>
            </a:r>
          </a:p>
          <a:p>
            <a:pPr algn="l">
              <a:defRPr sz="1800" b="0">
                <a:solidFill>
                  <a:srgbClr val="22303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 dirty="0" err="1">
                <a:solidFill>
                  <a:srgbClr val="223033"/>
                </a:solidFill>
                <a:latin typeface="Microsoft YaHei"/>
                <a:ea typeface="Microsoft YaHei"/>
                <a:cs typeface="Microsoft YaHei"/>
              </a:rPr>
              <a:t>百度</a:t>
            </a:r>
            <a:r>
              <a:rPr sz="1800" b="0" dirty="0">
                <a:solidFill>
                  <a:srgbClr val="223033"/>
                </a:solidFill>
                <a:latin typeface="Microsoft YaHei"/>
                <a:ea typeface="Microsoft YaHei"/>
                <a:cs typeface="Microsoft YaHei"/>
              </a:rPr>
              <a:t> / </a:t>
            </a:r>
            <a:r>
              <a:rPr sz="1800" b="0" dirty="0" err="1">
                <a:solidFill>
                  <a:srgbClr val="223033"/>
                </a:solidFill>
                <a:latin typeface="Microsoft YaHei"/>
                <a:ea typeface="Microsoft YaHei"/>
                <a:cs typeface="Microsoft YaHei"/>
              </a:rPr>
              <a:t>文心一言</a:t>
            </a:r>
            <a:endParaRPr sz="1800" b="0" dirty="0">
              <a:solidFill>
                <a:srgbClr val="223033"/>
              </a:solidFill>
              <a:latin typeface="Microsoft YaHei"/>
              <a:ea typeface="Microsoft YaHei"/>
              <a:cs typeface="Microsoft YaHei"/>
            </a:endParaRPr>
          </a:p>
          <a:p>
            <a:pPr algn="l">
              <a:defRPr sz="1800" b="0">
                <a:solidFill>
                  <a:srgbClr val="22303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 dirty="0" err="1">
                <a:solidFill>
                  <a:srgbClr val="223033"/>
                </a:solidFill>
                <a:latin typeface="Microsoft YaHei"/>
                <a:ea typeface="Microsoft YaHei"/>
                <a:cs typeface="Microsoft YaHei"/>
              </a:rPr>
              <a:t>阿里</a:t>
            </a:r>
            <a:r>
              <a:rPr sz="1800" b="0" dirty="0">
                <a:solidFill>
                  <a:srgbClr val="223033"/>
                </a:solidFill>
                <a:latin typeface="Microsoft YaHei"/>
                <a:ea typeface="Microsoft YaHei"/>
                <a:cs typeface="Microsoft YaHei"/>
              </a:rPr>
              <a:t> / </a:t>
            </a:r>
            <a:r>
              <a:rPr sz="1800" b="0" dirty="0" err="1">
                <a:solidFill>
                  <a:srgbClr val="223033"/>
                </a:solidFill>
                <a:latin typeface="Microsoft YaHei"/>
                <a:ea typeface="Microsoft YaHei"/>
                <a:cs typeface="Microsoft YaHei"/>
              </a:rPr>
              <a:t>通义千问</a:t>
            </a:r>
            <a:endParaRPr sz="1800" b="0" dirty="0">
              <a:solidFill>
                <a:srgbClr val="223033"/>
              </a:solidFill>
              <a:latin typeface="Microsoft YaHei"/>
              <a:ea typeface="Microsoft YaHei"/>
              <a:cs typeface="Microsoft YaHei"/>
            </a:endParaRPr>
          </a:p>
          <a:p>
            <a:pPr algn="l">
              <a:defRPr sz="1800" b="0">
                <a:solidFill>
                  <a:srgbClr val="22303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 dirty="0" err="1">
                <a:solidFill>
                  <a:srgbClr val="223033"/>
                </a:solidFill>
                <a:latin typeface="Microsoft YaHei"/>
                <a:ea typeface="Microsoft YaHei"/>
                <a:cs typeface="Microsoft YaHei"/>
              </a:rPr>
              <a:t>腾讯</a:t>
            </a:r>
            <a:r>
              <a:rPr sz="1800" b="0" dirty="0">
                <a:solidFill>
                  <a:srgbClr val="223033"/>
                </a:solidFill>
                <a:latin typeface="Microsoft YaHei"/>
                <a:ea typeface="Microsoft YaHei"/>
                <a:cs typeface="Microsoft YaHei"/>
              </a:rPr>
              <a:t> / </a:t>
            </a:r>
            <a:r>
              <a:rPr sz="1800" b="0" dirty="0" err="1">
                <a:solidFill>
                  <a:srgbClr val="223033"/>
                </a:solidFill>
                <a:latin typeface="Microsoft YaHei"/>
                <a:ea typeface="Microsoft YaHei"/>
                <a:cs typeface="Microsoft YaHei"/>
              </a:rPr>
              <a:t>混元</a:t>
            </a:r>
            <a:endParaRPr sz="1800" b="0" dirty="0">
              <a:solidFill>
                <a:srgbClr val="223033"/>
              </a:solidFill>
              <a:latin typeface="Microsoft YaHei"/>
              <a:ea typeface="Microsoft YaHei"/>
              <a:cs typeface="Microsoft YaHei"/>
            </a:endParaRPr>
          </a:p>
          <a:p>
            <a:pPr algn="l">
              <a:defRPr sz="1800" b="0">
                <a:solidFill>
                  <a:srgbClr val="22303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0" dirty="0" err="1">
                <a:solidFill>
                  <a:srgbClr val="223033"/>
                </a:solidFill>
                <a:latin typeface="Microsoft YaHei"/>
                <a:ea typeface="Microsoft YaHei"/>
                <a:cs typeface="Microsoft YaHei"/>
              </a:rPr>
              <a:t>字节</a:t>
            </a:r>
            <a:r>
              <a:rPr sz="1800" b="0" dirty="0">
                <a:solidFill>
                  <a:srgbClr val="223033"/>
                </a:solidFill>
                <a:latin typeface="Microsoft YaHei"/>
                <a:ea typeface="Microsoft YaHei"/>
                <a:cs typeface="Microsoft YaHei"/>
              </a:rPr>
              <a:t> / </a:t>
            </a:r>
            <a:r>
              <a:rPr sz="1800" b="0" dirty="0" err="1">
                <a:solidFill>
                  <a:srgbClr val="223033"/>
                </a:solidFill>
                <a:latin typeface="Microsoft YaHei"/>
                <a:ea typeface="Microsoft YaHei"/>
                <a:cs typeface="Microsoft YaHei"/>
              </a:rPr>
              <a:t>豆包</a:t>
            </a:r>
            <a:endParaRPr lang="en-US" sz="1800" b="0" dirty="0">
              <a:solidFill>
                <a:srgbClr val="223033"/>
              </a:solidFill>
              <a:latin typeface="Microsoft YaHei"/>
              <a:ea typeface="Microsoft YaHei"/>
              <a:cs typeface="Microsoft YaHei"/>
            </a:endParaRPr>
          </a:p>
          <a:p>
            <a:pPr algn="l">
              <a:defRPr sz="1800" b="0">
                <a:solidFill>
                  <a:srgbClr val="223033"/>
                </a:solidFill>
                <a:latin typeface="Microsoft YaHei"/>
                <a:ea typeface="Microsoft YaHei"/>
                <a:cs typeface="Microsoft YaHei"/>
              </a:defRPr>
            </a:pPr>
            <a:r>
              <a:rPr lang="zh-CN" altLang="en-US" sz="1800" b="0" dirty="0">
                <a:solidFill>
                  <a:srgbClr val="223033"/>
                </a:solidFill>
                <a:latin typeface="Microsoft YaHei"/>
                <a:ea typeface="Microsoft YaHei"/>
                <a:cs typeface="Microsoft YaHei"/>
              </a:rPr>
              <a:t>深度求索 </a:t>
            </a:r>
            <a:r>
              <a:rPr lang="en-US" altLang="zh-CN" sz="1800" b="0" dirty="0">
                <a:solidFill>
                  <a:srgbClr val="223033"/>
                </a:solidFill>
                <a:latin typeface="Microsoft YaHei"/>
                <a:ea typeface="Microsoft YaHei"/>
                <a:cs typeface="Microsoft YaHei"/>
              </a:rPr>
              <a:t>/ DeepSeek</a:t>
            </a:r>
            <a:endParaRPr sz="1800" b="0" dirty="0">
              <a:solidFill>
                <a:srgbClr val="223033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93F1ACE0-56B7-46DD-8B55-4D5A2D1B3B49}"/>
              </a:ext>
            </a:extLst>
          </p:cNvPr>
          <p:cNvSpPr>
            <a:spLocks noGrp="1"/>
          </p:cNvSpPr>
          <p:nvPr/>
        </p:nvSpPr>
        <p:spPr>
          <a:xfrm>
            <a:off x="4286250" y="5200650"/>
            <a:ext cx="3619500" cy="3619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ctr">
              <a:defRPr sz="1800" b="1">
                <a:solidFill>
                  <a:srgbClr val="F2A3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1">
                <a:solidFill>
                  <a:srgbClr val="F2A33A"/>
                </a:solidFill>
                <a:latin typeface="Microsoft YaHei"/>
                <a:ea typeface="Microsoft YaHei"/>
                <a:cs typeface="Microsoft YaHei"/>
              </a:rPr>
              <a:t>模型 = AI 的“脑子”</a:t>
            </a: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6AA0D39C-0FEB-4C23-B3BF-F16EA67E5D2A}"/>
              </a:ext>
            </a:extLst>
          </p:cNvPr>
          <p:cNvSpPr>
            <a:spLocks noGrp="1"/>
          </p:cNvSpPr>
          <p:nvPr/>
        </p:nvSpPr>
        <p:spPr>
          <a:xfrm>
            <a:off x="4953000" y="5676900"/>
            <a:ext cx="2286000" cy="38100"/>
          </a:xfrm>
          <a:prstGeom prst="rect">
            <a:avLst/>
          </a:prstGeom>
          <a:solidFill>
            <a:srgbClr val="F2A33A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</p:spTree>
    <p:extLst>
      <p:ext uri="{BB962C8B-B14F-4D97-AF65-F5344CB8AC3E}">
        <p14:creationId xmlns:p14="http://schemas.microsoft.com/office/powerpoint/2010/main" val="11880742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矩形 27">
            <a:extLst>
              <a:ext uri="{FF2B5EF4-FFF2-40B4-BE49-F238E27FC236}">
                <a16:creationId xmlns:a16="http://schemas.microsoft.com/office/drawing/2014/main" id="{9B987FCD-E345-4F3D-82F7-D3FB3F2D8791}"/>
              </a:ext>
            </a:extLst>
          </p:cNvPr>
          <p:cNvSpPr>
            <a:spLocks noGrp="1"/>
          </p:cNvSpPr>
          <p:nvPr/>
        </p:nvSpPr>
        <p:spPr>
          <a:xfrm>
            <a:off x="114303" y="23957"/>
            <a:ext cx="12192000" cy="6858000"/>
          </a:xfrm>
          <a:prstGeom prst="rect">
            <a:avLst/>
          </a:prstGeom>
          <a:solidFill>
            <a:srgbClr val="F7F9F2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0ED18382-5710-4A58-B932-158FC0BEA35A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95250" cy="6858000"/>
          </a:xfrm>
          <a:prstGeom prst="rect">
            <a:avLst/>
          </a:prstGeom>
          <a:solidFill>
            <a:srgbClr val="00A6A6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10333D2C-A364-432D-A42D-1C018FDC88D7}"/>
              </a:ext>
            </a:extLst>
          </p:cNvPr>
          <p:cNvSpPr>
            <a:spLocks noGrp="1"/>
          </p:cNvSpPr>
          <p:nvPr/>
        </p:nvSpPr>
        <p:spPr>
          <a:xfrm>
            <a:off x="95250" y="0"/>
            <a:ext cx="38100" cy="6858000"/>
          </a:xfrm>
          <a:prstGeom prst="rect">
            <a:avLst/>
          </a:prstGeom>
          <a:solidFill>
            <a:srgbClr val="F2A33A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AC1F5AB0-D375-4C2F-8346-1DF035F6FC94}"/>
              </a:ext>
            </a:extLst>
          </p:cNvPr>
          <p:cNvSpPr>
            <a:spLocks noGrp="1"/>
          </p:cNvSpPr>
          <p:nvPr/>
        </p:nvSpPr>
        <p:spPr>
          <a:xfrm>
            <a:off x="0" y="6191250"/>
            <a:ext cx="12192000" cy="666750"/>
          </a:xfrm>
          <a:prstGeom prst="rect">
            <a:avLst/>
          </a:prstGeom>
          <a:solidFill>
            <a:srgbClr val="EEF5F0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5" name="椭圆 4">
            <a:extLst>
              <a:ext uri="{FF2B5EF4-FFF2-40B4-BE49-F238E27FC236}">
                <a16:creationId xmlns:a16="http://schemas.microsoft.com/office/drawing/2014/main" id="{D58AC1B7-2B8D-464B-A05A-8ED50C87C5BD}"/>
              </a:ext>
            </a:extLst>
          </p:cNvPr>
          <p:cNvSpPr>
            <a:spLocks noGrp="1"/>
          </p:cNvSpPr>
          <p:nvPr/>
        </p:nvSpPr>
        <p:spPr>
          <a:xfrm>
            <a:off x="10325100" y="266700"/>
            <a:ext cx="1428750" cy="1428750"/>
          </a:xfrm>
          <a:prstGeom prst="ellipse">
            <a:avLst/>
          </a:prstGeom>
          <a:solidFill>
            <a:srgbClr val="E2F2EF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6" name="椭圆 5">
            <a:extLst>
              <a:ext uri="{FF2B5EF4-FFF2-40B4-BE49-F238E27FC236}">
                <a16:creationId xmlns:a16="http://schemas.microsoft.com/office/drawing/2014/main" id="{A42A9083-8875-468D-A3A3-65CBD4A23DA2}"/>
              </a:ext>
            </a:extLst>
          </p:cNvPr>
          <p:cNvSpPr>
            <a:spLocks noGrp="1"/>
          </p:cNvSpPr>
          <p:nvPr/>
        </p:nvSpPr>
        <p:spPr>
          <a:xfrm>
            <a:off x="10744200" y="5029200"/>
            <a:ext cx="1200150" cy="1200150"/>
          </a:xfrm>
          <a:prstGeom prst="ellipse">
            <a:avLst/>
          </a:prstGeom>
          <a:solidFill>
            <a:srgbClr val="FFEBD4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7" name="kicker-8-marker">
            <a:extLst>
              <a:ext uri="{FF2B5EF4-FFF2-40B4-BE49-F238E27FC236}">
                <a16:creationId xmlns:a16="http://schemas.microsoft.com/office/drawing/2014/main" id="{F5BE97C7-35D1-4978-8D3C-46BE42FF6AAE}"/>
              </a:ext>
            </a:extLst>
          </p:cNvPr>
          <p:cNvSpPr>
            <a:spLocks noGrp="1"/>
          </p:cNvSpPr>
          <p:nvPr/>
        </p:nvSpPr>
        <p:spPr>
          <a:xfrm>
            <a:off x="609600" y="457200"/>
            <a:ext cx="114300" cy="114300"/>
          </a:xfrm>
          <a:prstGeom prst="ellipse">
            <a:avLst/>
          </a:prstGeom>
          <a:solidFill>
            <a:srgbClr val="F26457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8" name="kicker-8-label">
            <a:extLst>
              <a:ext uri="{FF2B5EF4-FFF2-40B4-BE49-F238E27FC236}">
                <a16:creationId xmlns:a16="http://schemas.microsoft.com/office/drawing/2014/main" id="{CF98D605-D772-474B-B6D9-F5F4EEF52DEE}"/>
              </a:ext>
            </a:extLst>
          </p:cNvPr>
          <p:cNvSpPr>
            <a:spLocks noGrp="1"/>
          </p:cNvSpPr>
          <p:nvPr/>
        </p:nvSpPr>
        <p:spPr>
          <a:xfrm>
            <a:off x="800100" y="400050"/>
            <a:ext cx="2571750" cy="2476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ctr"/>
          <a:lstStyle/>
          <a:p>
            <a:pPr algn="l">
              <a:defRPr sz="900" b="1">
                <a:solidFill>
                  <a:srgbClr val="65727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657276"/>
                </a:solidFill>
                <a:latin typeface="Microsoft YaHei"/>
                <a:ea typeface="Microsoft YaHei"/>
                <a:cs typeface="Microsoft YaHei"/>
              </a:rPr>
              <a:t>国际大咖</a:t>
            </a: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3359D94B-5C5A-4624-B14C-DA7E1689D041}"/>
              </a:ext>
            </a:extLst>
          </p:cNvPr>
          <p:cNvSpPr>
            <a:spLocks noGrp="1"/>
          </p:cNvSpPr>
          <p:nvPr/>
        </p:nvSpPr>
        <p:spPr>
          <a:xfrm>
            <a:off x="609600" y="742950"/>
            <a:ext cx="8858250" cy="7810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defRPr sz="2550" b="1">
                <a:solidFill>
                  <a:srgbClr val="10191C"/>
                </a:solidFill>
                <a:latin typeface="Microsoft YaHei UI"/>
                <a:ea typeface="Microsoft YaHei UI"/>
                <a:cs typeface="Microsoft YaHei UI"/>
              </a:defRPr>
            </a:pPr>
            <a:r>
              <a:rPr sz="2550" b="1">
                <a:solidFill>
                  <a:srgbClr val="10191C"/>
                </a:solidFill>
                <a:latin typeface="Microsoft YaHei UI"/>
                <a:ea typeface="Microsoft YaHei UI"/>
                <a:cs typeface="Microsoft YaHei UI"/>
              </a:rPr>
              <a:t>OpenAI 把通用聊天助手推成了行业标杆。</a:t>
            </a: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1A2B4E34-2C0C-4D19-910C-05683CE91B38}"/>
              </a:ext>
            </a:extLst>
          </p:cNvPr>
          <p:cNvSpPr>
            <a:spLocks noGrp="1"/>
          </p:cNvSpPr>
          <p:nvPr/>
        </p:nvSpPr>
        <p:spPr>
          <a:xfrm>
            <a:off x="628650" y="1543050"/>
            <a:ext cx="8191500" cy="4191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defRPr sz="1275" b="0">
                <a:solidFill>
                  <a:srgbClr val="65727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657276"/>
                </a:solidFill>
                <a:latin typeface="Microsoft YaHei"/>
                <a:ea typeface="Microsoft YaHei"/>
                <a:cs typeface="Microsoft YaHei"/>
              </a:rPr>
              <a:t>代表模型：GPT 系列；代表产品：ChatGPT。它被很多人当作通用 AI 助手的第一站。</a:t>
            </a: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ACF20514-4938-4065-93C5-4BB799E0D5DF}"/>
              </a:ext>
            </a:extLst>
          </p:cNvPr>
          <p:cNvSpPr>
            <a:spLocks noGrp="1"/>
          </p:cNvSpPr>
          <p:nvPr/>
        </p:nvSpPr>
        <p:spPr>
          <a:xfrm>
            <a:off x="609600" y="6515100"/>
            <a:ext cx="2476500" cy="1905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defRPr sz="750" b="0">
                <a:solidFill>
                  <a:srgbClr val="70808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0">
                <a:solidFill>
                  <a:srgbClr val="708080"/>
                </a:solidFill>
                <a:latin typeface="Microsoft YaHei"/>
                <a:ea typeface="Microsoft YaHei"/>
                <a:cs typeface="Microsoft YaHei"/>
              </a:rPr>
              <a:t>人工智能课：何为AI？</a:t>
            </a: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D8CB78B6-087E-4774-9A14-2FCADB5D7102}"/>
              </a:ext>
            </a:extLst>
          </p:cNvPr>
          <p:cNvSpPr>
            <a:spLocks noGrp="1"/>
          </p:cNvSpPr>
          <p:nvPr/>
        </p:nvSpPr>
        <p:spPr>
          <a:xfrm>
            <a:off x="11106150" y="6477000"/>
            <a:ext cx="495300" cy="2286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r">
              <a:defRPr sz="975" b="1">
                <a:solidFill>
                  <a:srgbClr val="708080"/>
                </a:solidFill>
                <a:latin typeface="Consolas"/>
                <a:ea typeface="Consolas"/>
                <a:cs typeface="Consolas"/>
              </a:defRPr>
            </a:pPr>
            <a:r>
              <a:rPr sz="975" b="1">
                <a:solidFill>
                  <a:srgbClr val="708080"/>
                </a:solidFill>
                <a:latin typeface="Consolas"/>
                <a:ea typeface="Consolas"/>
                <a:cs typeface="Consolas"/>
              </a:rPr>
              <a:t>08</a:t>
            </a:r>
          </a:p>
        </p:txBody>
      </p:sp>
      <p:sp>
        <p:nvSpPr>
          <p:cNvPr id="13" name="椭圆 12">
            <a:extLst>
              <a:ext uri="{FF2B5EF4-FFF2-40B4-BE49-F238E27FC236}">
                <a16:creationId xmlns:a16="http://schemas.microsoft.com/office/drawing/2014/main" id="{D7662F3D-A3AC-4D00-8EAA-6CD383707DAB}"/>
              </a:ext>
            </a:extLst>
          </p:cNvPr>
          <p:cNvSpPr>
            <a:spLocks noGrp="1"/>
          </p:cNvSpPr>
          <p:nvPr/>
        </p:nvSpPr>
        <p:spPr>
          <a:xfrm>
            <a:off x="2171700" y="2628900"/>
            <a:ext cx="2171700" cy="2171700"/>
          </a:xfrm>
          <a:prstGeom prst="ellipse">
            <a:avLst/>
          </a:prstGeom>
          <a:solidFill>
            <a:srgbClr val="000000">
              <a:alpha val="0"/>
            </a:srgbClr>
          </a:solidFill>
          <a:ln w="19050">
            <a:solidFill>
              <a:srgbClr val="00A6A6"/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6C6F0CBF-9C5E-45C2-A7F4-6E835483F64A}"/>
              </a:ext>
            </a:extLst>
          </p:cNvPr>
          <p:cNvSpPr>
            <a:spLocks noGrp="1"/>
          </p:cNvSpPr>
          <p:nvPr/>
        </p:nvSpPr>
        <p:spPr>
          <a:xfrm>
            <a:off x="2362200" y="3524250"/>
            <a:ext cx="1790700" cy="3810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ctr"/>
          <a:lstStyle/>
          <a:p>
            <a:pPr algn="ctr">
              <a:defRPr sz="2250" b="1">
                <a:solidFill>
                  <a:srgbClr val="10191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250" b="1">
                <a:solidFill>
                  <a:srgbClr val="10191C"/>
                </a:solidFill>
                <a:latin typeface="Microsoft YaHei"/>
                <a:ea typeface="Microsoft YaHei"/>
                <a:cs typeface="Microsoft YaHei"/>
              </a:rPr>
              <a:t>ChatGPT</a:t>
            </a:r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C0A0D967-41F2-486A-8E24-FCA00A685208}"/>
              </a:ext>
            </a:extLst>
          </p:cNvPr>
          <p:cNvSpPr>
            <a:spLocks noGrp="1"/>
          </p:cNvSpPr>
          <p:nvPr/>
        </p:nvSpPr>
        <p:spPr>
          <a:xfrm>
            <a:off x="1104900" y="2628900"/>
            <a:ext cx="1219200" cy="381000"/>
          </a:xfrm>
          <a:prstGeom prst="rect">
            <a:avLst/>
          </a:prstGeom>
          <a:solidFill>
            <a:srgbClr val="FFFFFF"/>
          </a:solidFill>
          <a:ln w="9525">
            <a:solidFill>
              <a:srgbClr val="00A6A6"/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7BA5B11D-FDE1-409C-BB38-04291770B96E}"/>
              </a:ext>
            </a:extLst>
          </p:cNvPr>
          <p:cNvSpPr>
            <a:spLocks noGrp="1"/>
          </p:cNvSpPr>
          <p:nvPr/>
        </p:nvSpPr>
        <p:spPr>
          <a:xfrm>
            <a:off x="1200150" y="2738582"/>
            <a:ext cx="1028700" cy="2095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ctr"/>
          <a:lstStyle/>
          <a:p>
            <a:pPr algn="ctr">
              <a:defRPr sz="1200" b="1">
                <a:solidFill>
                  <a:srgbClr val="10191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 dirty="0" err="1">
                <a:solidFill>
                  <a:srgbClr val="10191C"/>
                </a:solidFill>
                <a:latin typeface="Microsoft YaHei"/>
                <a:ea typeface="Microsoft YaHei"/>
                <a:cs typeface="Microsoft YaHei"/>
              </a:rPr>
              <a:t>文本聊天</a:t>
            </a:r>
            <a:endParaRPr sz="1200" b="1" dirty="0">
              <a:solidFill>
                <a:srgbClr val="10191C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571DCDDC-4D7F-4854-A944-B48C748A1FC0}"/>
              </a:ext>
            </a:extLst>
          </p:cNvPr>
          <p:cNvSpPr>
            <a:spLocks noGrp="1"/>
          </p:cNvSpPr>
          <p:nvPr/>
        </p:nvSpPr>
        <p:spPr>
          <a:xfrm>
            <a:off x="4171950" y="2628900"/>
            <a:ext cx="1219200" cy="381000"/>
          </a:xfrm>
          <a:prstGeom prst="rect">
            <a:avLst/>
          </a:prstGeom>
          <a:solidFill>
            <a:srgbClr val="FFFFFF"/>
          </a:solidFill>
          <a:ln w="9525">
            <a:solidFill>
              <a:srgbClr val="F2A33A"/>
            </a:solidFill>
            <a:prstDash val="solid"/>
          </a:ln>
        </p:spPr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3FAACE6A-196B-4FC3-93F8-A9C3F325BE28}"/>
              </a:ext>
            </a:extLst>
          </p:cNvPr>
          <p:cNvSpPr>
            <a:spLocks noGrp="1"/>
          </p:cNvSpPr>
          <p:nvPr/>
        </p:nvSpPr>
        <p:spPr>
          <a:xfrm>
            <a:off x="4267200" y="2705100"/>
            <a:ext cx="1028700" cy="2095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ctr"/>
          <a:lstStyle/>
          <a:p>
            <a:pPr algn="ctr">
              <a:defRPr sz="1200" b="1">
                <a:solidFill>
                  <a:srgbClr val="10191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 dirty="0" err="1">
                <a:solidFill>
                  <a:srgbClr val="10191C"/>
                </a:solidFill>
                <a:latin typeface="Microsoft YaHei"/>
                <a:ea typeface="Microsoft YaHei"/>
                <a:cs typeface="Microsoft YaHei"/>
              </a:rPr>
              <a:t>写文章</a:t>
            </a:r>
            <a:endParaRPr sz="1200" b="1" dirty="0">
              <a:solidFill>
                <a:srgbClr val="10191C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91775AFB-7EC2-4514-9DDF-08819306562F}"/>
              </a:ext>
            </a:extLst>
          </p:cNvPr>
          <p:cNvSpPr>
            <a:spLocks noGrp="1"/>
          </p:cNvSpPr>
          <p:nvPr/>
        </p:nvSpPr>
        <p:spPr>
          <a:xfrm>
            <a:off x="1104900" y="4622079"/>
            <a:ext cx="1219200" cy="381000"/>
          </a:xfrm>
          <a:prstGeom prst="rect">
            <a:avLst/>
          </a:prstGeom>
          <a:solidFill>
            <a:srgbClr val="FFFFFF"/>
          </a:solidFill>
          <a:ln w="9525">
            <a:solidFill>
              <a:srgbClr val="F26457"/>
            </a:solidFill>
            <a:prstDash val="solid"/>
          </a:ln>
        </p:spPr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56EA7EF6-074D-4CB7-B0AE-EB426B301700}"/>
              </a:ext>
            </a:extLst>
          </p:cNvPr>
          <p:cNvSpPr>
            <a:spLocks noGrp="1"/>
          </p:cNvSpPr>
          <p:nvPr/>
        </p:nvSpPr>
        <p:spPr>
          <a:xfrm>
            <a:off x="1200150" y="4698279"/>
            <a:ext cx="1028700" cy="2095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ctr"/>
          <a:lstStyle/>
          <a:p>
            <a:pPr algn="ctr">
              <a:defRPr sz="1200" b="1">
                <a:solidFill>
                  <a:srgbClr val="10191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0191C"/>
                </a:solidFill>
                <a:latin typeface="Microsoft YaHei"/>
                <a:ea typeface="Microsoft YaHei"/>
                <a:cs typeface="Microsoft YaHei"/>
              </a:rPr>
              <a:t>翻译</a:t>
            </a:r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125D6703-B79D-4DE7-8396-084CB968193A}"/>
              </a:ext>
            </a:extLst>
          </p:cNvPr>
          <p:cNvSpPr>
            <a:spLocks noGrp="1"/>
          </p:cNvSpPr>
          <p:nvPr/>
        </p:nvSpPr>
        <p:spPr>
          <a:xfrm>
            <a:off x="4152900" y="4619625"/>
            <a:ext cx="1219200" cy="381000"/>
          </a:xfrm>
          <a:prstGeom prst="rect">
            <a:avLst/>
          </a:prstGeom>
          <a:solidFill>
            <a:srgbClr val="FFFFFF"/>
          </a:solidFill>
          <a:ln w="9525">
            <a:solidFill>
              <a:srgbClr val="6B5DD3"/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94D5368A-B6B4-49AC-BD96-D06BA61EAFAD}"/>
              </a:ext>
            </a:extLst>
          </p:cNvPr>
          <p:cNvSpPr>
            <a:spLocks noGrp="1"/>
          </p:cNvSpPr>
          <p:nvPr/>
        </p:nvSpPr>
        <p:spPr>
          <a:xfrm>
            <a:off x="4248150" y="4695825"/>
            <a:ext cx="1028700" cy="2095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ctr"/>
          <a:lstStyle/>
          <a:p>
            <a:pPr algn="ctr">
              <a:defRPr sz="1200" b="1">
                <a:solidFill>
                  <a:srgbClr val="10191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 dirty="0" err="1">
                <a:solidFill>
                  <a:srgbClr val="10191C"/>
                </a:solidFill>
                <a:latin typeface="Microsoft YaHei"/>
                <a:ea typeface="Microsoft YaHei"/>
                <a:cs typeface="Microsoft YaHei"/>
              </a:rPr>
              <a:t>逻辑推理</a:t>
            </a:r>
            <a:endParaRPr sz="1200" b="1" dirty="0">
              <a:solidFill>
                <a:srgbClr val="10191C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11706957-20E1-4E8B-860B-BC1F5A2646CB}"/>
              </a:ext>
            </a:extLst>
          </p:cNvPr>
          <p:cNvSpPr>
            <a:spLocks noGrp="1"/>
          </p:cNvSpPr>
          <p:nvPr/>
        </p:nvSpPr>
        <p:spPr>
          <a:xfrm>
            <a:off x="6686550" y="2324100"/>
            <a:ext cx="4000500" cy="2266950"/>
          </a:xfrm>
          <a:prstGeom prst="rect">
            <a:avLst/>
          </a:prstGeom>
          <a:solidFill>
            <a:srgbClr val="FFFFFF"/>
          </a:solidFill>
          <a:ln w="9525">
            <a:solidFill>
              <a:srgbClr val="D4DED8"/>
            </a:solidFill>
            <a:prstDash val="solid"/>
          </a:ln>
        </p:spPr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id="{E27AA773-785F-4DA4-952E-1E73DC62EC7D}"/>
              </a:ext>
            </a:extLst>
          </p:cNvPr>
          <p:cNvSpPr>
            <a:spLocks noGrp="1"/>
          </p:cNvSpPr>
          <p:nvPr/>
        </p:nvSpPr>
        <p:spPr>
          <a:xfrm>
            <a:off x="6686550" y="2324100"/>
            <a:ext cx="66675" cy="2266950"/>
          </a:xfrm>
          <a:prstGeom prst="rect">
            <a:avLst/>
          </a:prstGeom>
          <a:solidFill>
            <a:srgbClr val="F26457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id="{78D198D1-0DE3-410A-8509-2354D6F72369}"/>
              </a:ext>
            </a:extLst>
          </p:cNvPr>
          <p:cNvSpPr>
            <a:spLocks noGrp="1"/>
          </p:cNvSpPr>
          <p:nvPr/>
        </p:nvSpPr>
        <p:spPr>
          <a:xfrm>
            <a:off x="7372350" y="2514600"/>
            <a:ext cx="3105150" cy="3048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defRPr sz="1650" b="1">
                <a:solidFill>
                  <a:srgbClr val="10191C"/>
                </a:solidFill>
                <a:latin typeface="Microsoft YaHei UI"/>
                <a:ea typeface="Microsoft YaHei UI"/>
                <a:cs typeface="Microsoft YaHei UI"/>
              </a:defRPr>
            </a:pPr>
            <a:r>
              <a:rPr sz="1650" b="1">
                <a:solidFill>
                  <a:srgbClr val="10191C"/>
                </a:solidFill>
                <a:latin typeface="Microsoft YaHei UI"/>
                <a:ea typeface="Microsoft YaHei UI"/>
                <a:cs typeface="Microsoft YaHei UI"/>
              </a:rPr>
              <a:t>其他绝活</a:t>
            </a:r>
          </a:p>
        </p:txBody>
      </p:sp>
      <p:sp>
        <p:nvSpPr>
          <p:cNvPr id="26" name="矩形 25">
            <a:extLst>
              <a:ext uri="{FF2B5EF4-FFF2-40B4-BE49-F238E27FC236}">
                <a16:creationId xmlns:a16="http://schemas.microsoft.com/office/drawing/2014/main" id="{CCB9C9F1-AFC3-48A2-ABCF-92035A558FCB}"/>
              </a:ext>
            </a:extLst>
          </p:cNvPr>
          <p:cNvSpPr>
            <a:spLocks noGrp="1"/>
          </p:cNvSpPr>
          <p:nvPr/>
        </p:nvSpPr>
        <p:spPr>
          <a:xfrm>
            <a:off x="6915150" y="2914650"/>
            <a:ext cx="3543300" cy="15240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defRPr sz="1650" b="0">
                <a:solidFill>
                  <a:srgbClr val="22303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0" dirty="0" err="1">
                <a:solidFill>
                  <a:srgbClr val="223033"/>
                </a:solidFill>
                <a:latin typeface="Microsoft YaHei"/>
                <a:ea typeface="Microsoft YaHei"/>
                <a:cs typeface="Microsoft YaHei"/>
              </a:rPr>
              <a:t>DALL-E：画画</a:t>
            </a:r>
            <a:endParaRPr sz="1650" b="0" dirty="0">
              <a:solidFill>
                <a:srgbClr val="223033"/>
              </a:solidFill>
              <a:latin typeface="Microsoft YaHei"/>
              <a:ea typeface="Microsoft YaHei"/>
              <a:cs typeface="Microsoft YaHei"/>
            </a:endParaRPr>
          </a:p>
          <a:p>
            <a:pPr algn="l">
              <a:defRPr sz="1650" b="0">
                <a:solidFill>
                  <a:srgbClr val="22303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0" dirty="0" err="1">
                <a:solidFill>
                  <a:srgbClr val="223033"/>
                </a:solidFill>
                <a:latin typeface="Microsoft YaHei"/>
                <a:ea typeface="Microsoft YaHei"/>
                <a:cs typeface="Microsoft YaHei"/>
              </a:rPr>
              <a:t>Sora：做视频</a:t>
            </a:r>
            <a:r>
              <a:rPr lang="en-US" sz="1650" b="0" dirty="0">
                <a:solidFill>
                  <a:srgbClr val="223033"/>
                </a:solidFill>
                <a:latin typeface="Microsoft YaHei"/>
                <a:ea typeface="Microsoft YaHei"/>
                <a:cs typeface="Microsoft YaHei"/>
              </a:rPr>
              <a:t> </a:t>
            </a:r>
            <a:r>
              <a:rPr lang="en-US" altLang="zh-CN" sz="1650" dirty="0">
                <a:solidFill>
                  <a:srgbClr val="223033"/>
                </a:solidFill>
                <a:latin typeface="Microsoft YaHei"/>
                <a:ea typeface="Microsoft YaHei"/>
                <a:cs typeface="Microsoft YaHei"/>
              </a:rPr>
              <a:t>— </a:t>
            </a:r>
            <a:r>
              <a:rPr lang="zh-CN" altLang="en-US" sz="1650" dirty="0">
                <a:solidFill>
                  <a:srgbClr val="223033"/>
                </a:solidFill>
                <a:latin typeface="Microsoft YaHei"/>
                <a:ea typeface="Microsoft YaHei"/>
                <a:cs typeface="Microsoft YaHei"/>
              </a:rPr>
              <a:t>于</a:t>
            </a:r>
            <a:r>
              <a:rPr lang="en-US" altLang="zh-CN" sz="1650" dirty="0">
                <a:solidFill>
                  <a:srgbClr val="223033"/>
                </a:solidFill>
                <a:latin typeface="Microsoft YaHei"/>
                <a:ea typeface="Microsoft YaHei"/>
                <a:cs typeface="Microsoft YaHei"/>
              </a:rPr>
              <a:t>2026-03-25</a:t>
            </a:r>
            <a:r>
              <a:rPr lang="zh-CN" altLang="en-US" sz="1650" dirty="0">
                <a:solidFill>
                  <a:srgbClr val="223033"/>
                </a:solidFill>
                <a:latin typeface="Microsoft YaHei"/>
                <a:ea typeface="Microsoft YaHei"/>
                <a:cs typeface="Microsoft YaHei"/>
              </a:rPr>
              <a:t>下线</a:t>
            </a:r>
            <a:endParaRPr sz="1650" b="0" dirty="0">
              <a:solidFill>
                <a:srgbClr val="223033"/>
              </a:solidFill>
              <a:latin typeface="Microsoft YaHei"/>
              <a:ea typeface="Microsoft YaHei"/>
              <a:cs typeface="Microsoft YaHei"/>
            </a:endParaRPr>
          </a:p>
          <a:p>
            <a:endParaRPr sz="1650" b="0" dirty="0">
              <a:solidFill>
                <a:srgbClr val="223033"/>
              </a:solidFill>
              <a:latin typeface="Microsoft YaHei"/>
              <a:ea typeface="Microsoft YaHei"/>
              <a:cs typeface="Microsoft YaHei"/>
            </a:endParaRPr>
          </a:p>
          <a:p>
            <a:pPr algn="l">
              <a:defRPr sz="1650" b="0">
                <a:solidFill>
                  <a:srgbClr val="22303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0" dirty="0" err="1">
                <a:solidFill>
                  <a:srgbClr val="223033"/>
                </a:solidFill>
                <a:latin typeface="Microsoft YaHei"/>
                <a:ea typeface="Microsoft YaHei"/>
                <a:cs typeface="Microsoft YaHei"/>
              </a:rPr>
              <a:t>一句话：几乎是个全才，行业公认的标杆之一</a:t>
            </a:r>
            <a:r>
              <a:rPr sz="1650" b="0" dirty="0">
                <a:solidFill>
                  <a:srgbClr val="223033"/>
                </a:solidFill>
                <a:latin typeface="Microsoft YaHei"/>
                <a:ea typeface="Microsoft YaHei"/>
                <a:cs typeface="Microsoft YaHei"/>
              </a:rPr>
              <a:t>。</a:t>
            </a:r>
          </a:p>
        </p:txBody>
      </p:sp>
      <p:pic>
        <p:nvPicPr>
          <p:cNvPr id="27" name="图形 26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/>
        </p:blipFill>
        <p:spPr>
          <a:xfrm>
            <a:off x="6896100" y="2514600"/>
            <a:ext cx="323850" cy="323850"/>
          </a:xfrm>
          <a:prstGeom prst="rect">
            <a:avLst/>
          </a:prstGeom>
        </p:spPr>
      </p:pic>
      <p:sp>
        <p:nvSpPr>
          <p:cNvPr id="30" name="矩形 29">
            <a:extLst>
              <a:ext uri="{FF2B5EF4-FFF2-40B4-BE49-F238E27FC236}">
                <a16:creationId xmlns:a16="http://schemas.microsoft.com/office/drawing/2014/main" id="{FC814D21-6232-FFC6-6F27-DF566D12D042}"/>
              </a:ext>
            </a:extLst>
          </p:cNvPr>
          <p:cNvSpPr>
            <a:spLocks noGrp="1"/>
          </p:cNvSpPr>
          <p:nvPr/>
        </p:nvSpPr>
        <p:spPr>
          <a:xfrm>
            <a:off x="4429125" y="3562350"/>
            <a:ext cx="1219200" cy="381000"/>
          </a:xfrm>
          <a:prstGeom prst="rect">
            <a:avLst/>
          </a:prstGeom>
          <a:solidFill>
            <a:srgbClr val="FFFFFF"/>
          </a:solidFill>
          <a:ln w="9525">
            <a:solidFill>
              <a:srgbClr val="00A6A6"/>
            </a:solidFill>
            <a:prstDash val="solid"/>
          </a:ln>
        </p:spPr>
        <p:txBody>
          <a:bodyPr/>
          <a:lstStyle/>
          <a:p>
            <a:endParaRPr lang="zh-CN" altLang="en-US" sz="1200" b="1" dirty="0">
              <a:solidFill>
                <a:srgbClr val="10191C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34" name="矩形 33">
            <a:extLst>
              <a:ext uri="{FF2B5EF4-FFF2-40B4-BE49-F238E27FC236}">
                <a16:creationId xmlns:a16="http://schemas.microsoft.com/office/drawing/2014/main" id="{0812A762-C5E6-5711-EEE5-5B31D1E4B847}"/>
              </a:ext>
            </a:extLst>
          </p:cNvPr>
          <p:cNvSpPr>
            <a:spLocks noGrp="1"/>
          </p:cNvSpPr>
          <p:nvPr/>
        </p:nvSpPr>
        <p:spPr>
          <a:xfrm>
            <a:off x="4524375" y="3669723"/>
            <a:ext cx="1028700" cy="2095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ctr"/>
          <a:lstStyle/>
          <a:p>
            <a:pPr algn="ctr">
              <a:defRPr sz="1200" b="1">
                <a:solidFill>
                  <a:srgbClr val="10191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 dirty="0">
                <a:solidFill>
                  <a:srgbClr val="10191C"/>
                </a:solidFill>
                <a:latin typeface="Microsoft YaHei"/>
                <a:ea typeface="Microsoft YaHei"/>
                <a:cs typeface="Microsoft YaHei"/>
              </a:rPr>
              <a:t>写</a:t>
            </a:r>
            <a:r>
              <a:rPr lang="zh-CN" altLang="en-US" sz="1200" b="1" dirty="0">
                <a:solidFill>
                  <a:srgbClr val="10191C"/>
                </a:solidFill>
                <a:latin typeface="Microsoft YaHei"/>
                <a:ea typeface="Microsoft YaHei"/>
                <a:cs typeface="Microsoft YaHei"/>
              </a:rPr>
              <a:t>程序</a:t>
            </a:r>
            <a:endParaRPr sz="1200" b="1" dirty="0">
              <a:solidFill>
                <a:srgbClr val="10191C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36" name="矩形 35">
            <a:extLst>
              <a:ext uri="{FF2B5EF4-FFF2-40B4-BE49-F238E27FC236}">
                <a16:creationId xmlns:a16="http://schemas.microsoft.com/office/drawing/2014/main" id="{FD4992D8-6ED4-CE97-281C-FFB56D7C38BC}"/>
              </a:ext>
            </a:extLst>
          </p:cNvPr>
          <p:cNvSpPr>
            <a:spLocks noGrp="1"/>
          </p:cNvSpPr>
          <p:nvPr/>
        </p:nvSpPr>
        <p:spPr>
          <a:xfrm>
            <a:off x="866775" y="3562350"/>
            <a:ext cx="1219200" cy="381000"/>
          </a:xfrm>
          <a:prstGeom prst="rect">
            <a:avLst/>
          </a:prstGeom>
          <a:solidFill>
            <a:srgbClr val="FFFFFF"/>
          </a:solidFill>
          <a:ln w="9525">
            <a:solidFill>
              <a:srgbClr val="00A6A6"/>
            </a:solidFill>
            <a:prstDash val="solid"/>
          </a:ln>
        </p:spPr>
        <p:txBody>
          <a:bodyPr/>
          <a:lstStyle/>
          <a:p>
            <a:endParaRPr lang="zh-CN" altLang="en-US" sz="1200" b="1" dirty="0">
              <a:solidFill>
                <a:srgbClr val="10191C"/>
              </a:solidFill>
              <a:latin typeface="Microsoft YaHei"/>
              <a:ea typeface="Microsoft YaHei"/>
              <a:cs typeface="Microsoft YaHei"/>
            </a:endParaRPr>
          </a:p>
        </p:txBody>
      </p:sp>
      <p:sp>
        <p:nvSpPr>
          <p:cNvPr id="38" name="矩形 37">
            <a:extLst>
              <a:ext uri="{FF2B5EF4-FFF2-40B4-BE49-F238E27FC236}">
                <a16:creationId xmlns:a16="http://schemas.microsoft.com/office/drawing/2014/main" id="{16DBC1C1-B882-EAE1-E002-4ECA8FEA593B}"/>
              </a:ext>
            </a:extLst>
          </p:cNvPr>
          <p:cNvSpPr>
            <a:spLocks noGrp="1"/>
          </p:cNvSpPr>
          <p:nvPr/>
        </p:nvSpPr>
        <p:spPr>
          <a:xfrm>
            <a:off x="962025" y="3669723"/>
            <a:ext cx="1028700" cy="2095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ctr"/>
          <a:lstStyle/>
          <a:p>
            <a:pPr algn="ctr">
              <a:defRPr sz="1200" b="1">
                <a:solidFill>
                  <a:srgbClr val="10191C"/>
                </a:solidFill>
                <a:latin typeface="Microsoft YaHei"/>
                <a:ea typeface="Microsoft YaHei"/>
                <a:cs typeface="Microsoft YaHei"/>
              </a:defRPr>
            </a:pPr>
            <a:r>
              <a:rPr lang="zh-CN" altLang="en-US" sz="1200" b="1" dirty="0">
                <a:solidFill>
                  <a:srgbClr val="10191C"/>
                </a:solidFill>
                <a:latin typeface="Microsoft YaHei"/>
                <a:ea typeface="Microsoft YaHei"/>
                <a:cs typeface="Microsoft YaHei"/>
              </a:rPr>
              <a:t>写方案</a:t>
            </a:r>
            <a:endParaRPr sz="1200" b="1" dirty="0">
              <a:solidFill>
                <a:srgbClr val="10191C"/>
              </a:solidFill>
              <a:latin typeface="Microsoft YaHei"/>
              <a:ea typeface="Microsoft YaHei"/>
              <a:cs typeface="Microsoft YaHei"/>
            </a:endParaRPr>
          </a:p>
        </p:txBody>
      </p:sp>
    </p:spTree>
    <p:extLst>
      <p:ext uri="{BB962C8B-B14F-4D97-AF65-F5344CB8AC3E}">
        <p14:creationId xmlns:p14="http://schemas.microsoft.com/office/powerpoint/2010/main" val="212751233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矩形 27">
            <a:extLst>
              <a:ext uri="{FF2B5EF4-FFF2-40B4-BE49-F238E27FC236}">
                <a16:creationId xmlns:a16="http://schemas.microsoft.com/office/drawing/2014/main" id="{DBE363BF-0420-4BC5-9ECE-A031B91EDC31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7F9F2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70AA4C5D-8D08-44B4-888A-FC9ADEC5F7B3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95250" cy="6858000"/>
          </a:xfrm>
          <a:prstGeom prst="rect">
            <a:avLst/>
          </a:prstGeom>
          <a:solidFill>
            <a:srgbClr val="00A6A6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570FCAD3-0EEE-4B5D-9756-3981480E1498}"/>
              </a:ext>
            </a:extLst>
          </p:cNvPr>
          <p:cNvSpPr>
            <a:spLocks noGrp="1"/>
          </p:cNvSpPr>
          <p:nvPr/>
        </p:nvSpPr>
        <p:spPr>
          <a:xfrm>
            <a:off x="95250" y="0"/>
            <a:ext cx="38100" cy="6858000"/>
          </a:xfrm>
          <a:prstGeom prst="rect">
            <a:avLst/>
          </a:prstGeom>
          <a:solidFill>
            <a:srgbClr val="F2A33A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C431A533-0A80-4A00-9C06-B5F45A8E19F9}"/>
              </a:ext>
            </a:extLst>
          </p:cNvPr>
          <p:cNvSpPr>
            <a:spLocks noGrp="1"/>
          </p:cNvSpPr>
          <p:nvPr/>
        </p:nvSpPr>
        <p:spPr>
          <a:xfrm>
            <a:off x="0" y="6191250"/>
            <a:ext cx="12192000" cy="666750"/>
          </a:xfrm>
          <a:prstGeom prst="rect">
            <a:avLst/>
          </a:prstGeom>
          <a:solidFill>
            <a:srgbClr val="EEF5F0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5" name="椭圆 4">
            <a:extLst>
              <a:ext uri="{FF2B5EF4-FFF2-40B4-BE49-F238E27FC236}">
                <a16:creationId xmlns:a16="http://schemas.microsoft.com/office/drawing/2014/main" id="{4D29FF5B-99C6-40D5-9C39-C95616F8A963}"/>
              </a:ext>
            </a:extLst>
          </p:cNvPr>
          <p:cNvSpPr>
            <a:spLocks noGrp="1"/>
          </p:cNvSpPr>
          <p:nvPr/>
        </p:nvSpPr>
        <p:spPr>
          <a:xfrm>
            <a:off x="10325100" y="266700"/>
            <a:ext cx="1428750" cy="1428750"/>
          </a:xfrm>
          <a:prstGeom prst="ellipse">
            <a:avLst/>
          </a:prstGeom>
          <a:solidFill>
            <a:srgbClr val="E2F2EF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6" name="椭圆 5">
            <a:extLst>
              <a:ext uri="{FF2B5EF4-FFF2-40B4-BE49-F238E27FC236}">
                <a16:creationId xmlns:a16="http://schemas.microsoft.com/office/drawing/2014/main" id="{7657101C-A2E7-42A1-A97C-1197A502B95B}"/>
              </a:ext>
            </a:extLst>
          </p:cNvPr>
          <p:cNvSpPr>
            <a:spLocks noGrp="1"/>
          </p:cNvSpPr>
          <p:nvPr/>
        </p:nvSpPr>
        <p:spPr>
          <a:xfrm>
            <a:off x="10744200" y="5029200"/>
            <a:ext cx="1200150" cy="1200150"/>
          </a:xfrm>
          <a:prstGeom prst="ellipse">
            <a:avLst/>
          </a:prstGeom>
          <a:solidFill>
            <a:srgbClr val="FFEBD4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7" name="kicker-9-marker">
            <a:extLst>
              <a:ext uri="{FF2B5EF4-FFF2-40B4-BE49-F238E27FC236}">
                <a16:creationId xmlns:a16="http://schemas.microsoft.com/office/drawing/2014/main" id="{67B023EB-4BCF-4870-945E-4AF0DBDF13AC}"/>
              </a:ext>
            </a:extLst>
          </p:cNvPr>
          <p:cNvSpPr>
            <a:spLocks noGrp="1"/>
          </p:cNvSpPr>
          <p:nvPr/>
        </p:nvSpPr>
        <p:spPr>
          <a:xfrm>
            <a:off x="609600" y="457200"/>
            <a:ext cx="114300" cy="114300"/>
          </a:xfrm>
          <a:prstGeom prst="ellipse">
            <a:avLst/>
          </a:prstGeom>
          <a:solidFill>
            <a:srgbClr val="F26457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8" name="kicker-9-label">
            <a:extLst>
              <a:ext uri="{FF2B5EF4-FFF2-40B4-BE49-F238E27FC236}">
                <a16:creationId xmlns:a16="http://schemas.microsoft.com/office/drawing/2014/main" id="{701706E2-1BF8-496C-BD0A-6FC942539C90}"/>
              </a:ext>
            </a:extLst>
          </p:cNvPr>
          <p:cNvSpPr>
            <a:spLocks noGrp="1"/>
          </p:cNvSpPr>
          <p:nvPr/>
        </p:nvSpPr>
        <p:spPr>
          <a:xfrm>
            <a:off x="800100" y="400050"/>
            <a:ext cx="2571750" cy="2476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ctr"/>
          <a:lstStyle/>
          <a:p>
            <a:pPr algn="l">
              <a:defRPr sz="900" b="1">
                <a:solidFill>
                  <a:srgbClr val="65727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657276"/>
                </a:solidFill>
                <a:latin typeface="Microsoft YaHei"/>
                <a:ea typeface="Microsoft YaHei"/>
                <a:cs typeface="Microsoft YaHei"/>
              </a:rPr>
              <a:t>国际大咖</a:t>
            </a: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0AF3DDA1-348A-45C3-B75D-B281AD0FBAD9}"/>
              </a:ext>
            </a:extLst>
          </p:cNvPr>
          <p:cNvSpPr>
            <a:spLocks noGrp="1"/>
          </p:cNvSpPr>
          <p:nvPr/>
        </p:nvSpPr>
        <p:spPr>
          <a:xfrm>
            <a:off x="609600" y="742950"/>
            <a:ext cx="8858250" cy="7810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defRPr sz="2550" b="1">
                <a:solidFill>
                  <a:srgbClr val="10191C"/>
                </a:solidFill>
                <a:latin typeface="Microsoft YaHei UI"/>
                <a:ea typeface="Microsoft YaHei UI"/>
                <a:cs typeface="Microsoft YaHei UI"/>
              </a:defRPr>
            </a:pPr>
            <a:r>
              <a:rPr sz="2550" b="1">
                <a:solidFill>
                  <a:srgbClr val="10191C"/>
                </a:solidFill>
                <a:latin typeface="Microsoft YaHei UI"/>
                <a:ea typeface="Microsoft YaHei UI"/>
                <a:cs typeface="Microsoft YaHei UI"/>
              </a:rPr>
              <a:t>Google Gemini 的强项，是同时看懂多种信息。</a:t>
            </a: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8D77EBF7-966F-4CC2-9BEC-1C29C04FEE1D}"/>
              </a:ext>
            </a:extLst>
          </p:cNvPr>
          <p:cNvSpPr>
            <a:spLocks noGrp="1"/>
          </p:cNvSpPr>
          <p:nvPr/>
        </p:nvSpPr>
        <p:spPr>
          <a:xfrm>
            <a:off x="628650" y="1543050"/>
            <a:ext cx="8191500" cy="4191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defRPr sz="1275" b="0">
                <a:solidFill>
                  <a:srgbClr val="65727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657276"/>
                </a:solidFill>
                <a:latin typeface="Microsoft YaHei"/>
                <a:ea typeface="Microsoft YaHei"/>
                <a:cs typeface="Microsoft YaHei"/>
              </a:rPr>
              <a:t>代表模型 / 产品：Gemini（双子星）。多模态，就是能同时处理文字、图片、声音、视频。</a:t>
            </a: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F669766F-10F6-4472-AFD9-D31355A59B5E}"/>
              </a:ext>
            </a:extLst>
          </p:cNvPr>
          <p:cNvSpPr>
            <a:spLocks noGrp="1"/>
          </p:cNvSpPr>
          <p:nvPr/>
        </p:nvSpPr>
        <p:spPr>
          <a:xfrm>
            <a:off x="609600" y="6515100"/>
            <a:ext cx="2476500" cy="1905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defRPr sz="750" b="0">
                <a:solidFill>
                  <a:srgbClr val="70808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0">
                <a:solidFill>
                  <a:srgbClr val="708080"/>
                </a:solidFill>
                <a:latin typeface="Microsoft YaHei"/>
                <a:ea typeface="Microsoft YaHei"/>
                <a:cs typeface="Microsoft YaHei"/>
              </a:rPr>
              <a:t>人工智能课：何为AI？</a:t>
            </a: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D8D88D1A-2461-4A12-A82C-C32127AC8BD5}"/>
              </a:ext>
            </a:extLst>
          </p:cNvPr>
          <p:cNvSpPr>
            <a:spLocks noGrp="1"/>
          </p:cNvSpPr>
          <p:nvPr/>
        </p:nvSpPr>
        <p:spPr>
          <a:xfrm>
            <a:off x="11106150" y="6477000"/>
            <a:ext cx="495300" cy="2286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r">
              <a:defRPr sz="975" b="1">
                <a:solidFill>
                  <a:srgbClr val="708080"/>
                </a:solidFill>
                <a:latin typeface="Consolas"/>
                <a:ea typeface="Consolas"/>
                <a:cs typeface="Consolas"/>
              </a:defRPr>
            </a:pPr>
            <a:r>
              <a:rPr sz="975" b="1">
                <a:solidFill>
                  <a:srgbClr val="708080"/>
                </a:solidFill>
                <a:latin typeface="Consolas"/>
                <a:ea typeface="Consolas"/>
                <a:cs typeface="Consolas"/>
              </a:rPr>
              <a:t>09</a:t>
            </a: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BDDF3A34-3521-44E0-AF05-F04C179B991A}"/>
              </a:ext>
            </a:extLst>
          </p:cNvPr>
          <p:cNvSpPr>
            <a:spLocks noGrp="1"/>
          </p:cNvSpPr>
          <p:nvPr/>
        </p:nvSpPr>
        <p:spPr>
          <a:xfrm>
            <a:off x="1676400" y="2609850"/>
            <a:ext cx="1524000" cy="1123950"/>
          </a:xfrm>
          <a:prstGeom prst="rect">
            <a:avLst/>
          </a:prstGeom>
          <a:solidFill>
            <a:srgbClr val="FFFFFF"/>
          </a:solidFill>
          <a:ln w="9525">
            <a:solidFill>
              <a:srgbClr val="D4DED8"/>
            </a:solidFill>
            <a:prstDash val="solid"/>
          </a:ln>
        </p:spPr>
      </p:sp>
      <p:pic>
        <p:nvPicPr>
          <p:cNvPr id="14" name="图形 13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/>
        </p:blipFill>
        <p:spPr>
          <a:xfrm>
            <a:off x="2219325" y="2800350"/>
            <a:ext cx="438150" cy="438150"/>
          </a:xfrm>
          <a:prstGeom prst="rect">
            <a:avLst/>
          </a:prstGeom>
        </p:spPr>
      </p:pic>
      <p:sp>
        <p:nvSpPr>
          <p:cNvPr id="15" name="矩形 14">
            <a:extLst>
              <a:ext uri="{FF2B5EF4-FFF2-40B4-BE49-F238E27FC236}">
                <a16:creationId xmlns:a16="http://schemas.microsoft.com/office/drawing/2014/main" id="{DCB6FB97-EB51-4028-8C99-DAF80903B86E}"/>
              </a:ext>
            </a:extLst>
          </p:cNvPr>
          <p:cNvSpPr>
            <a:spLocks noGrp="1"/>
          </p:cNvSpPr>
          <p:nvPr/>
        </p:nvSpPr>
        <p:spPr>
          <a:xfrm>
            <a:off x="1866900" y="3352800"/>
            <a:ext cx="1143000" cy="2476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ctr">
              <a:defRPr sz="1500" b="1">
                <a:solidFill>
                  <a:srgbClr val="10191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0191C"/>
                </a:solidFill>
                <a:latin typeface="Microsoft YaHei"/>
                <a:ea typeface="Microsoft YaHei"/>
                <a:cs typeface="Microsoft YaHei"/>
              </a:rPr>
              <a:t>图片</a:t>
            </a: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E29617E7-4073-464C-81FC-9DFFD6F81C1E}"/>
              </a:ext>
            </a:extLst>
          </p:cNvPr>
          <p:cNvSpPr>
            <a:spLocks noGrp="1"/>
          </p:cNvSpPr>
          <p:nvPr/>
        </p:nvSpPr>
        <p:spPr>
          <a:xfrm>
            <a:off x="4057650" y="2609850"/>
            <a:ext cx="1524000" cy="1123950"/>
          </a:xfrm>
          <a:prstGeom prst="rect">
            <a:avLst/>
          </a:prstGeom>
          <a:solidFill>
            <a:srgbClr val="FFFFFF"/>
          </a:solidFill>
          <a:ln w="9525">
            <a:solidFill>
              <a:srgbClr val="D4DED8"/>
            </a:solidFill>
            <a:prstDash val="solid"/>
          </a:ln>
        </p:spPr>
      </p:sp>
      <p:pic>
        <p:nvPicPr>
          <p:cNvPr id="17" name="图形 16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/>
        </p:blipFill>
        <p:spPr>
          <a:xfrm>
            <a:off x="4600575" y="2800350"/>
            <a:ext cx="438150" cy="438150"/>
          </a:xfrm>
          <a:prstGeom prst="rect">
            <a:avLst/>
          </a:prstGeom>
        </p:spPr>
      </p:pic>
      <p:sp>
        <p:nvSpPr>
          <p:cNvPr id="18" name="矩形 17">
            <a:extLst>
              <a:ext uri="{FF2B5EF4-FFF2-40B4-BE49-F238E27FC236}">
                <a16:creationId xmlns:a16="http://schemas.microsoft.com/office/drawing/2014/main" id="{F1AE4D20-DBE2-4B65-9376-9E898B1AE7FC}"/>
              </a:ext>
            </a:extLst>
          </p:cNvPr>
          <p:cNvSpPr>
            <a:spLocks noGrp="1"/>
          </p:cNvSpPr>
          <p:nvPr/>
        </p:nvSpPr>
        <p:spPr>
          <a:xfrm>
            <a:off x="4248150" y="3352800"/>
            <a:ext cx="1143000" cy="2476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ctr">
              <a:defRPr sz="1500" b="1">
                <a:solidFill>
                  <a:srgbClr val="10191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0191C"/>
                </a:solidFill>
                <a:latin typeface="Microsoft YaHei"/>
                <a:ea typeface="Microsoft YaHei"/>
                <a:cs typeface="Microsoft YaHei"/>
              </a:rPr>
              <a:t>声音</a:t>
            </a:r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3B892E38-0EB0-4519-8278-473297ACCAA5}"/>
              </a:ext>
            </a:extLst>
          </p:cNvPr>
          <p:cNvSpPr>
            <a:spLocks noGrp="1"/>
          </p:cNvSpPr>
          <p:nvPr/>
        </p:nvSpPr>
        <p:spPr>
          <a:xfrm>
            <a:off x="1676400" y="4438650"/>
            <a:ext cx="1524000" cy="1123950"/>
          </a:xfrm>
          <a:prstGeom prst="rect">
            <a:avLst/>
          </a:prstGeom>
          <a:solidFill>
            <a:srgbClr val="FFFFFF"/>
          </a:solidFill>
          <a:ln w="9525">
            <a:solidFill>
              <a:srgbClr val="D4DED8"/>
            </a:solidFill>
            <a:prstDash val="solid"/>
          </a:ln>
        </p:spPr>
      </p:sp>
      <p:pic>
        <p:nvPicPr>
          <p:cNvPr id="20" name="图形 19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/>
        </p:blipFill>
        <p:spPr>
          <a:xfrm>
            <a:off x="2219325" y="4629150"/>
            <a:ext cx="438150" cy="438150"/>
          </a:xfrm>
          <a:prstGeom prst="rect">
            <a:avLst/>
          </a:prstGeom>
        </p:spPr>
      </p:pic>
      <p:sp>
        <p:nvSpPr>
          <p:cNvPr id="21" name="矩形 20">
            <a:extLst>
              <a:ext uri="{FF2B5EF4-FFF2-40B4-BE49-F238E27FC236}">
                <a16:creationId xmlns:a16="http://schemas.microsoft.com/office/drawing/2014/main" id="{564CAE68-3BF2-49AF-A2DA-2326AAA8ACCD}"/>
              </a:ext>
            </a:extLst>
          </p:cNvPr>
          <p:cNvSpPr>
            <a:spLocks noGrp="1"/>
          </p:cNvSpPr>
          <p:nvPr/>
        </p:nvSpPr>
        <p:spPr>
          <a:xfrm>
            <a:off x="1866900" y="5181600"/>
            <a:ext cx="1143000" cy="2476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ctr">
              <a:defRPr sz="1500" b="1">
                <a:solidFill>
                  <a:srgbClr val="10191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0191C"/>
                </a:solidFill>
                <a:latin typeface="Microsoft YaHei"/>
                <a:ea typeface="Microsoft YaHei"/>
                <a:cs typeface="Microsoft YaHei"/>
              </a:rPr>
              <a:t>视频</a:t>
            </a:r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ED2DF935-0F9D-488E-BD55-16C3F6A33B78}"/>
              </a:ext>
            </a:extLst>
          </p:cNvPr>
          <p:cNvSpPr>
            <a:spLocks noGrp="1"/>
          </p:cNvSpPr>
          <p:nvPr/>
        </p:nvSpPr>
        <p:spPr>
          <a:xfrm>
            <a:off x="4057650" y="4438650"/>
            <a:ext cx="1524000" cy="1123950"/>
          </a:xfrm>
          <a:prstGeom prst="rect">
            <a:avLst/>
          </a:prstGeom>
          <a:solidFill>
            <a:srgbClr val="FFFFFF"/>
          </a:solidFill>
          <a:ln w="9525">
            <a:solidFill>
              <a:srgbClr val="D4DED8"/>
            </a:solidFill>
            <a:prstDash val="solid"/>
          </a:ln>
        </p:spPr>
      </p:sp>
      <p:pic>
        <p:nvPicPr>
          <p:cNvPr id="23" name="图形 22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/>
        </p:blipFill>
        <p:spPr>
          <a:xfrm>
            <a:off x="4600575" y="4629150"/>
            <a:ext cx="438150" cy="438150"/>
          </a:xfrm>
          <a:prstGeom prst="rect">
            <a:avLst/>
          </a:prstGeom>
        </p:spPr>
      </p:pic>
      <p:sp>
        <p:nvSpPr>
          <p:cNvPr id="24" name="矩形 23">
            <a:extLst>
              <a:ext uri="{FF2B5EF4-FFF2-40B4-BE49-F238E27FC236}">
                <a16:creationId xmlns:a16="http://schemas.microsoft.com/office/drawing/2014/main" id="{E9479116-8809-4E1F-9913-251D6DD1455E}"/>
              </a:ext>
            </a:extLst>
          </p:cNvPr>
          <p:cNvSpPr>
            <a:spLocks noGrp="1"/>
          </p:cNvSpPr>
          <p:nvPr/>
        </p:nvSpPr>
        <p:spPr>
          <a:xfrm>
            <a:off x="4248150" y="5181600"/>
            <a:ext cx="1143000" cy="2476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ctr">
              <a:defRPr sz="1500" b="1">
                <a:solidFill>
                  <a:srgbClr val="10191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0191C"/>
                </a:solidFill>
                <a:latin typeface="Microsoft YaHei"/>
                <a:ea typeface="Microsoft YaHei"/>
                <a:cs typeface="Microsoft YaHei"/>
              </a:rPr>
              <a:t>文字</a:t>
            </a:r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id="{4D06E887-8494-4494-A807-884034DDDDB8}"/>
              </a:ext>
            </a:extLst>
          </p:cNvPr>
          <p:cNvSpPr>
            <a:spLocks noGrp="1"/>
          </p:cNvSpPr>
          <p:nvPr/>
        </p:nvSpPr>
        <p:spPr>
          <a:xfrm>
            <a:off x="6896100" y="3028950"/>
            <a:ext cx="2857500" cy="6096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defRPr sz="3450" b="1">
                <a:solidFill>
                  <a:srgbClr val="10191C"/>
                </a:solidFill>
                <a:latin typeface="Microsoft YaHei UI"/>
                <a:ea typeface="Microsoft YaHei UI"/>
                <a:cs typeface="Microsoft YaHei UI"/>
              </a:defRPr>
            </a:pPr>
            <a:r>
              <a:rPr sz="3450" b="1">
                <a:solidFill>
                  <a:srgbClr val="10191C"/>
                </a:solidFill>
                <a:latin typeface="Microsoft YaHei UI"/>
                <a:ea typeface="Microsoft YaHei UI"/>
                <a:cs typeface="Microsoft YaHei UI"/>
              </a:rPr>
              <a:t>Gemini</a:t>
            </a:r>
          </a:p>
        </p:txBody>
      </p:sp>
      <p:sp>
        <p:nvSpPr>
          <p:cNvPr id="26" name="矩形 25">
            <a:extLst>
              <a:ext uri="{FF2B5EF4-FFF2-40B4-BE49-F238E27FC236}">
                <a16:creationId xmlns:a16="http://schemas.microsoft.com/office/drawing/2014/main" id="{E7E6D376-084F-41CC-946F-BDA5EE2B5FC6}"/>
              </a:ext>
            </a:extLst>
          </p:cNvPr>
          <p:cNvSpPr>
            <a:spLocks noGrp="1"/>
          </p:cNvSpPr>
          <p:nvPr/>
        </p:nvSpPr>
        <p:spPr>
          <a:xfrm>
            <a:off x="6896100" y="3829050"/>
            <a:ext cx="3619500" cy="8763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defRPr sz="1725" b="0">
                <a:solidFill>
                  <a:srgbClr val="22303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0">
                <a:solidFill>
                  <a:srgbClr val="223033"/>
                </a:solidFill>
                <a:latin typeface="Microsoft YaHei"/>
                <a:ea typeface="Microsoft YaHei"/>
                <a:cs typeface="Microsoft YaHei"/>
              </a:rPr>
              <a:t>谷歌的杀手锏：天生适合把多种信息放到同一个问题里理解。</a:t>
            </a:r>
          </a:p>
        </p:txBody>
      </p:sp>
      <p:sp>
        <p:nvSpPr>
          <p:cNvPr id="27" name="矩形 26">
            <a:extLst>
              <a:ext uri="{FF2B5EF4-FFF2-40B4-BE49-F238E27FC236}">
                <a16:creationId xmlns:a16="http://schemas.microsoft.com/office/drawing/2014/main" id="{F5A72C94-FFB2-44B3-9DA6-53CD43B2A9BE}"/>
              </a:ext>
            </a:extLst>
          </p:cNvPr>
          <p:cNvSpPr>
            <a:spLocks noGrp="1"/>
          </p:cNvSpPr>
          <p:nvPr/>
        </p:nvSpPr>
        <p:spPr>
          <a:xfrm>
            <a:off x="6896100" y="4972050"/>
            <a:ext cx="2476500" cy="47625"/>
          </a:xfrm>
          <a:prstGeom prst="rect">
            <a:avLst/>
          </a:prstGeom>
          <a:solidFill>
            <a:srgbClr val="00A6A6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</p:spTree>
    <p:extLst>
      <p:ext uri="{BB962C8B-B14F-4D97-AF65-F5344CB8AC3E}">
        <p14:creationId xmlns:p14="http://schemas.microsoft.com/office/powerpoint/2010/main" val="41492384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矩形 22">
            <a:extLst>
              <a:ext uri="{FF2B5EF4-FFF2-40B4-BE49-F238E27FC236}">
                <a16:creationId xmlns:a16="http://schemas.microsoft.com/office/drawing/2014/main" id="{D2DA547A-9523-4DFE-87C1-F09AA88BD3B0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7F9F2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DC6740C6-9F42-4B8E-90F5-D99833F6EB70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95250" cy="6858000"/>
          </a:xfrm>
          <a:prstGeom prst="rect">
            <a:avLst/>
          </a:prstGeom>
          <a:solidFill>
            <a:srgbClr val="00A6A6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C64353AB-F2B5-4B0A-B953-BA70D6F93FE1}"/>
              </a:ext>
            </a:extLst>
          </p:cNvPr>
          <p:cNvSpPr>
            <a:spLocks noGrp="1"/>
          </p:cNvSpPr>
          <p:nvPr/>
        </p:nvSpPr>
        <p:spPr>
          <a:xfrm>
            <a:off x="95250" y="0"/>
            <a:ext cx="38100" cy="6858000"/>
          </a:xfrm>
          <a:prstGeom prst="rect">
            <a:avLst/>
          </a:prstGeom>
          <a:solidFill>
            <a:srgbClr val="F2A33A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5157C427-764E-4C96-851F-D5EFD0BB0019}"/>
              </a:ext>
            </a:extLst>
          </p:cNvPr>
          <p:cNvSpPr>
            <a:spLocks noGrp="1"/>
          </p:cNvSpPr>
          <p:nvPr/>
        </p:nvSpPr>
        <p:spPr>
          <a:xfrm>
            <a:off x="0" y="6191250"/>
            <a:ext cx="12192000" cy="666750"/>
          </a:xfrm>
          <a:prstGeom prst="rect">
            <a:avLst/>
          </a:prstGeom>
          <a:solidFill>
            <a:srgbClr val="EEF5F0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5" name="椭圆 4">
            <a:extLst>
              <a:ext uri="{FF2B5EF4-FFF2-40B4-BE49-F238E27FC236}">
                <a16:creationId xmlns:a16="http://schemas.microsoft.com/office/drawing/2014/main" id="{B5D63A1D-BB6D-4AAC-8594-020833694E70}"/>
              </a:ext>
            </a:extLst>
          </p:cNvPr>
          <p:cNvSpPr>
            <a:spLocks noGrp="1"/>
          </p:cNvSpPr>
          <p:nvPr/>
        </p:nvSpPr>
        <p:spPr>
          <a:xfrm>
            <a:off x="10325100" y="266700"/>
            <a:ext cx="1428750" cy="1428750"/>
          </a:xfrm>
          <a:prstGeom prst="ellipse">
            <a:avLst/>
          </a:prstGeom>
          <a:solidFill>
            <a:srgbClr val="E2F2EF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6" name="椭圆 5">
            <a:extLst>
              <a:ext uri="{FF2B5EF4-FFF2-40B4-BE49-F238E27FC236}">
                <a16:creationId xmlns:a16="http://schemas.microsoft.com/office/drawing/2014/main" id="{5EF3579A-8E49-4D0F-A930-8D5E65F361B4}"/>
              </a:ext>
            </a:extLst>
          </p:cNvPr>
          <p:cNvSpPr>
            <a:spLocks noGrp="1"/>
          </p:cNvSpPr>
          <p:nvPr/>
        </p:nvSpPr>
        <p:spPr>
          <a:xfrm>
            <a:off x="10744200" y="5029200"/>
            <a:ext cx="1200150" cy="1200150"/>
          </a:xfrm>
          <a:prstGeom prst="ellipse">
            <a:avLst/>
          </a:prstGeom>
          <a:solidFill>
            <a:srgbClr val="FFEBD4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7" name="kicker-10-marker">
            <a:extLst>
              <a:ext uri="{FF2B5EF4-FFF2-40B4-BE49-F238E27FC236}">
                <a16:creationId xmlns:a16="http://schemas.microsoft.com/office/drawing/2014/main" id="{A84D56AA-B73B-45AC-86B7-D617086377FC}"/>
              </a:ext>
            </a:extLst>
          </p:cNvPr>
          <p:cNvSpPr>
            <a:spLocks noGrp="1"/>
          </p:cNvSpPr>
          <p:nvPr/>
        </p:nvSpPr>
        <p:spPr>
          <a:xfrm>
            <a:off x="609600" y="457200"/>
            <a:ext cx="114300" cy="114300"/>
          </a:xfrm>
          <a:prstGeom prst="ellipse">
            <a:avLst/>
          </a:prstGeom>
          <a:solidFill>
            <a:srgbClr val="F26457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8" name="kicker-10-label">
            <a:extLst>
              <a:ext uri="{FF2B5EF4-FFF2-40B4-BE49-F238E27FC236}">
                <a16:creationId xmlns:a16="http://schemas.microsoft.com/office/drawing/2014/main" id="{699CD826-F729-44FE-9497-A4860A44B613}"/>
              </a:ext>
            </a:extLst>
          </p:cNvPr>
          <p:cNvSpPr>
            <a:spLocks noGrp="1"/>
          </p:cNvSpPr>
          <p:nvPr/>
        </p:nvSpPr>
        <p:spPr>
          <a:xfrm>
            <a:off x="800100" y="400050"/>
            <a:ext cx="2571750" cy="2476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ctr"/>
          <a:lstStyle/>
          <a:p>
            <a:pPr algn="l">
              <a:defRPr sz="900" b="1">
                <a:solidFill>
                  <a:srgbClr val="65727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657276"/>
                </a:solidFill>
                <a:latin typeface="Microsoft YaHei"/>
                <a:ea typeface="Microsoft YaHei"/>
                <a:cs typeface="Microsoft YaHei"/>
              </a:rPr>
              <a:t>国际大咖</a:t>
            </a: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C536B39A-490E-42DD-9EAC-41915EC3749E}"/>
              </a:ext>
            </a:extLst>
          </p:cNvPr>
          <p:cNvSpPr>
            <a:spLocks noGrp="1"/>
          </p:cNvSpPr>
          <p:nvPr/>
        </p:nvSpPr>
        <p:spPr>
          <a:xfrm>
            <a:off x="609600" y="742950"/>
            <a:ext cx="8858250" cy="7810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defRPr sz="2550" b="1">
                <a:solidFill>
                  <a:srgbClr val="10191C"/>
                </a:solidFill>
                <a:latin typeface="Microsoft YaHei UI"/>
                <a:ea typeface="Microsoft YaHei UI"/>
                <a:cs typeface="Microsoft YaHei UI"/>
              </a:defRPr>
            </a:pPr>
            <a:r>
              <a:rPr sz="2550" b="1">
                <a:solidFill>
                  <a:srgbClr val="10191C"/>
                </a:solidFill>
                <a:latin typeface="Microsoft YaHei UI"/>
                <a:ea typeface="Microsoft YaHei UI"/>
                <a:cs typeface="Microsoft YaHei UI"/>
              </a:rPr>
              <a:t>Claude 偏长文写作，Copilot 走进办公软件。</a:t>
            </a: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64C97769-E3B6-4D08-9429-DFD44E209762}"/>
              </a:ext>
            </a:extLst>
          </p:cNvPr>
          <p:cNvSpPr>
            <a:spLocks noGrp="1"/>
          </p:cNvSpPr>
          <p:nvPr/>
        </p:nvSpPr>
        <p:spPr>
          <a:xfrm>
            <a:off x="628650" y="1543050"/>
            <a:ext cx="8191500" cy="4191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defRPr sz="1275" b="0">
                <a:solidFill>
                  <a:srgbClr val="65727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657276"/>
                </a:solidFill>
                <a:latin typeface="Microsoft YaHei"/>
                <a:ea typeface="Microsoft YaHei"/>
                <a:cs typeface="Microsoft YaHei"/>
              </a:rPr>
              <a:t>这两类工具的价值很直观：一个适合长文和自然表达，一个直接进到你每天用的软件里。</a:t>
            </a: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BC077BD9-C5F2-45EC-B321-CCCBF0D25879}"/>
              </a:ext>
            </a:extLst>
          </p:cNvPr>
          <p:cNvSpPr>
            <a:spLocks noGrp="1"/>
          </p:cNvSpPr>
          <p:nvPr/>
        </p:nvSpPr>
        <p:spPr>
          <a:xfrm>
            <a:off x="609600" y="6515100"/>
            <a:ext cx="2476500" cy="1905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defRPr sz="750" b="0">
                <a:solidFill>
                  <a:srgbClr val="70808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0">
                <a:solidFill>
                  <a:srgbClr val="708080"/>
                </a:solidFill>
                <a:latin typeface="Microsoft YaHei"/>
                <a:ea typeface="Microsoft YaHei"/>
                <a:cs typeface="Microsoft YaHei"/>
              </a:rPr>
              <a:t>人工智能课：何为AI？</a:t>
            </a: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A8ABE189-7AA6-4FFC-90B3-EBF804F4BE14}"/>
              </a:ext>
            </a:extLst>
          </p:cNvPr>
          <p:cNvSpPr>
            <a:spLocks noGrp="1"/>
          </p:cNvSpPr>
          <p:nvPr/>
        </p:nvSpPr>
        <p:spPr>
          <a:xfrm>
            <a:off x="11106150" y="6477000"/>
            <a:ext cx="495300" cy="2286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r">
              <a:defRPr sz="975" b="1">
                <a:solidFill>
                  <a:srgbClr val="708080"/>
                </a:solidFill>
                <a:latin typeface="Consolas"/>
                <a:ea typeface="Consolas"/>
                <a:cs typeface="Consolas"/>
              </a:defRPr>
            </a:pPr>
            <a:r>
              <a:rPr sz="975" b="1">
                <a:solidFill>
                  <a:srgbClr val="708080"/>
                </a:solidFill>
                <a:latin typeface="Consolas"/>
                <a:ea typeface="Consolas"/>
                <a:cs typeface="Consolas"/>
              </a:rPr>
              <a:t>10</a:t>
            </a: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F409B226-B13E-4981-AC8E-22260C0F155C}"/>
              </a:ext>
            </a:extLst>
          </p:cNvPr>
          <p:cNvSpPr>
            <a:spLocks noGrp="1"/>
          </p:cNvSpPr>
          <p:nvPr/>
        </p:nvSpPr>
        <p:spPr>
          <a:xfrm>
            <a:off x="952500" y="2266950"/>
            <a:ext cx="4762500" cy="2857500"/>
          </a:xfrm>
          <a:prstGeom prst="rect">
            <a:avLst/>
          </a:prstGeom>
          <a:solidFill>
            <a:srgbClr val="FFFFFF"/>
          </a:solidFill>
          <a:ln w="9525">
            <a:solidFill>
              <a:srgbClr val="D4DED8"/>
            </a:solidFill>
            <a:prstDash val="solid"/>
          </a:ln>
        </p:spPr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106074AA-EE91-4DC0-AC6A-A9FD24F91671}"/>
              </a:ext>
            </a:extLst>
          </p:cNvPr>
          <p:cNvSpPr>
            <a:spLocks noGrp="1"/>
          </p:cNvSpPr>
          <p:nvPr/>
        </p:nvSpPr>
        <p:spPr>
          <a:xfrm>
            <a:off x="952500" y="2266950"/>
            <a:ext cx="66675" cy="2857500"/>
          </a:xfrm>
          <a:prstGeom prst="rect">
            <a:avLst/>
          </a:prstGeom>
          <a:solidFill>
            <a:srgbClr val="6B5DD3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4E6B6895-5746-4743-B5F2-6154D435AC1C}"/>
              </a:ext>
            </a:extLst>
          </p:cNvPr>
          <p:cNvSpPr>
            <a:spLocks noGrp="1"/>
          </p:cNvSpPr>
          <p:nvPr/>
        </p:nvSpPr>
        <p:spPr>
          <a:xfrm>
            <a:off x="1638300" y="2457450"/>
            <a:ext cx="3867150" cy="3048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defRPr sz="1650" b="1">
                <a:solidFill>
                  <a:srgbClr val="10191C"/>
                </a:solidFill>
                <a:latin typeface="Microsoft YaHei UI"/>
                <a:ea typeface="Microsoft YaHei UI"/>
                <a:cs typeface="Microsoft YaHei UI"/>
              </a:defRPr>
            </a:pPr>
            <a:r>
              <a:rPr sz="1650" b="1">
                <a:solidFill>
                  <a:srgbClr val="10191C"/>
                </a:solidFill>
                <a:latin typeface="Microsoft YaHei UI"/>
                <a:ea typeface="Microsoft YaHei UI"/>
                <a:cs typeface="Microsoft YaHei UI"/>
              </a:rPr>
              <a:t>Anthropic / Claude</a:t>
            </a: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7B3E8FF7-6AF4-43DD-BD23-1BBA7B9F8686}"/>
              </a:ext>
            </a:extLst>
          </p:cNvPr>
          <p:cNvSpPr>
            <a:spLocks noGrp="1"/>
          </p:cNvSpPr>
          <p:nvPr/>
        </p:nvSpPr>
        <p:spPr>
          <a:xfrm>
            <a:off x="1181100" y="2857500"/>
            <a:ext cx="4305300" cy="21145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defRPr sz="1650" b="0">
                <a:solidFill>
                  <a:srgbClr val="22303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0">
                <a:solidFill>
                  <a:srgbClr val="223033"/>
                </a:solidFill>
                <a:latin typeface="Microsoft YaHei"/>
                <a:ea typeface="Microsoft YaHei"/>
                <a:cs typeface="Microsoft YaHei"/>
              </a:rPr>
              <a:t>擅长写文章，语气自然。</a:t>
            </a:r>
          </a:p>
          <a:p>
            <a:endParaRPr sz="1650" b="0">
              <a:solidFill>
                <a:srgbClr val="223033"/>
              </a:solidFill>
              <a:latin typeface="Microsoft YaHei"/>
              <a:ea typeface="Microsoft YaHei"/>
              <a:cs typeface="Microsoft YaHei"/>
            </a:endParaRPr>
          </a:p>
          <a:p>
            <a:pPr algn="l">
              <a:defRPr sz="1650" b="0">
                <a:solidFill>
                  <a:srgbClr val="22303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0">
                <a:solidFill>
                  <a:srgbClr val="223033"/>
                </a:solidFill>
                <a:latin typeface="Microsoft YaHei"/>
                <a:ea typeface="Microsoft YaHei"/>
                <a:cs typeface="Microsoft YaHei"/>
              </a:rPr>
              <a:t>特别擅长一口气阅读几十万字长文档，比如一整本小说、财报或合同材料。</a:t>
            </a:r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800EAD77-EC31-41FF-B61E-0BF4D671EDD1}"/>
              </a:ext>
            </a:extLst>
          </p:cNvPr>
          <p:cNvSpPr>
            <a:spLocks noGrp="1"/>
          </p:cNvSpPr>
          <p:nvPr/>
        </p:nvSpPr>
        <p:spPr>
          <a:xfrm>
            <a:off x="6477000" y="2266950"/>
            <a:ext cx="4762500" cy="2857500"/>
          </a:xfrm>
          <a:prstGeom prst="rect">
            <a:avLst/>
          </a:prstGeom>
          <a:solidFill>
            <a:srgbClr val="FFFFFF"/>
          </a:solidFill>
          <a:ln w="9525">
            <a:solidFill>
              <a:srgbClr val="D4DED8"/>
            </a:solidFill>
            <a:prstDash val="solid"/>
          </a:ln>
        </p:spPr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10F6743A-7C5F-4FE9-B919-C3686D11B4D3}"/>
              </a:ext>
            </a:extLst>
          </p:cNvPr>
          <p:cNvSpPr>
            <a:spLocks noGrp="1"/>
          </p:cNvSpPr>
          <p:nvPr/>
        </p:nvSpPr>
        <p:spPr>
          <a:xfrm>
            <a:off x="6477000" y="2266950"/>
            <a:ext cx="66675" cy="2857500"/>
          </a:xfrm>
          <a:prstGeom prst="rect">
            <a:avLst/>
          </a:prstGeom>
          <a:solidFill>
            <a:srgbClr val="00A6A6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14D4CC1F-98E2-469C-A30E-A5BEA8EAFD2D}"/>
              </a:ext>
            </a:extLst>
          </p:cNvPr>
          <p:cNvSpPr>
            <a:spLocks noGrp="1"/>
          </p:cNvSpPr>
          <p:nvPr/>
        </p:nvSpPr>
        <p:spPr>
          <a:xfrm>
            <a:off x="7162800" y="2457450"/>
            <a:ext cx="3867150" cy="3048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defRPr sz="1650" b="1">
                <a:solidFill>
                  <a:srgbClr val="10191C"/>
                </a:solidFill>
                <a:latin typeface="Microsoft YaHei UI"/>
                <a:ea typeface="Microsoft YaHei UI"/>
                <a:cs typeface="Microsoft YaHei UI"/>
              </a:defRPr>
            </a:pPr>
            <a:r>
              <a:rPr sz="1650" b="1">
                <a:solidFill>
                  <a:srgbClr val="10191C"/>
                </a:solidFill>
                <a:latin typeface="Microsoft YaHei UI"/>
                <a:ea typeface="Microsoft YaHei UI"/>
                <a:cs typeface="Microsoft YaHei UI"/>
              </a:rPr>
              <a:t>Microsoft / Copilot</a:t>
            </a: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4FB55E00-1E90-44B2-ACB4-AB03E6340935}"/>
              </a:ext>
            </a:extLst>
          </p:cNvPr>
          <p:cNvSpPr>
            <a:spLocks noGrp="1"/>
          </p:cNvSpPr>
          <p:nvPr/>
        </p:nvSpPr>
        <p:spPr>
          <a:xfrm>
            <a:off x="6705600" y="2857500"/>
            <a:ext cx="4305300" cy="21145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defRPr sz="1650" b="0">
                <a:solidFill>
                  <a:srgbClr val="22303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0">
                <a:solidFill>
                  <a:srgbClr val="223033"/>
                </a:solidFill>
                <a:latin typeface="Microsoft YaHei"/>
                <a:ea typeface="Microsoft YaHei"/>
                <a:cs typeface="Microsoft YaHei"/>
              </a:rPr>
              <a:t>你的 Office（Word、Excel、PPT）和 Windows 电脑里，正在直接内置 AI 助理。</a:t>
            </a:r>
          </a:p>
          <a:p>
            <a:endParaRPr sz="1650" b="0">
              <a:solidFill>
                <a:srgbClr val="223033"/>
              </a:solidFill>
              <a:latin typeface="Microsoft YaHei"/>
              <a:ea typeface="Microsoft YaHei"/>
              <a:cs typeface="Microsoft YaHei"/>
            </a:endParaRPr>
          </a:p>
          <a:p>
            <a:pPr algn="l">
              <a:defRPr sz="1650" b="0">
                <a:solidFill>
                  <a:srgbClr val="22303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0">
                <a:solidFill>
                  <a:srgbClr val="223033"/>
                </a:solidFill>
                <a:latin typeface="Microsoft YaHei"/>
                <a:ea typeface="Microsoft YaHei"/>
                <a:cs typeface="Microsoft YaHei"/>
              </a:rPr>
              <a:t>重点：它离工作流最近。</a:t>
            </a:r>
          </a:p>
        </p:txBody>
      </p:sp>
      <p:pic>
        <p:nvPicPr>
          <p:cNvPr id="21" name="图形 20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/>
        </p:blipFill>
        <p:spPr>
          <a:xfrm>
            <a:off x="1162050" y="2457450"/>
            <a:ext cx="323850" cy="323850"/>
          </a:xfrm>
          <a:prstGeom prst="rect">
            <a:avLst/>
          </a:prstGeom>
        </p:spPr>
      </p:pic>
      <p:pic>
        <p:nvPicPr>
          <p:cNvPr id="22" name="图形 21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/>
        </p:blipFill>
        <p:spPr>
          <a:xfrm>
            <a:off x="6686550" y="2457450"/>
            <a:ext cx="323850" cy="323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237190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矩形 22">
            <a:extLst>
              <a:ext uri="{FF2B5EF4-FFF2-40B4-BE49-F238E27FC236}">
                <a16:creationId xmlns:a16="http://schemas.microsoft.com/office/drawing/2014/main" id="{E3E48470-C956-423C-8844-70F18833F0DE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7F9F2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01650E92-E614-4BD5-B7D7-2CE633C5329D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95250" cy="6858000"/>
          </a:xfrm>
          <a:prstGeom prst="rect">
            <a:avLst/>
          </a:prstGeom>
          <a:solidFill>
            <a:srgbClr val="00A6A6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61AEBE65-9DFD-4A45-B6B5-4E3437E0FA6F}"/>
              </a:ext>
            </a:extLst>
          </p:cNvPr>
          <p:cNvSpPr>
            <a:spLocks noGrp="1"/>
          </p:cNvSpPr>
          <p:nvPr/>
        </p:nvSpPr>
        <p:spPr>
          <a:xfrm>
            <a:off x="95250" y="0"/>
            <a:ext cx="38100" cy="6858000"/>
          </a:xfrm>
          <a:prstGeom prst="rect">
            <a:avLst/>
          </a:prstGeom>
          <a:solidFill>
            <a:srgbClr val="F2A33A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5A169AEF-8560-4B13-97FC-CCE7A52A721E}"/>
              </a:ext>
            </a:extLst>
          </p:cNvPr>
          <p:cNvSpPr>
            <a:spLocks noGrp="1"/>
          </p:cNvSpPr>
          <p:nvPr/>
        </p:nvSpPr>
        <p:spPr>
          <a:xfrm>
            <a:off x="0" y="6191250"/>
            <a:ext cx="12192000" cy="666750"/>
          </a:xfrm>
          <a:prstGeom prst="rect">
            <a:avLst/>
          </a:prstGeom>
          <a:solidFill>
            <a:srgbClr val="EEF5F0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5" name="椭圆 4">
            <a:extLst>
              <a:ext uri="{FF2B5EF4-FFF2-40B4-BE49-F238E27FC236}">
                <a16:creationId xmlns:a16="http://schemas.microsoft.com/office/drawing/2014/main" id="{B35C593C-7AD6-466B-8E38-5BE060F0C6BC}"/>
              </a:ext>
            </a:extLst>
          </p:cNvPr>
          <p:cNvSpPr>
            <a:spLocks noGrp="1"/>
          </p:cNvSpPr>
          <p:nvPr/>
        </p:nvSpPr>
        <p:spPr>
          <a:xfrm>
            <a:off x="10325100" y="266700"/>
            <a:ext cx="1428750" cy="1428750"/>
          </a:xfrm>
          <a:prstGeom prst="ellipse">
            <a:avLst/>
          </a:prstGeom>
          <a:solidFill>
            <a:srgbClr val="E2F2EF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6" name="椭圆 5">
            <a:extLst>
              <a:ext uri="{FF2B5EF4-FFF2-40B4-BE49-F238E27FC236}">
                <a16:creationId xmlns:a16="http://schemas.microsoft.com/office/drawing/2014/main" id="{CD601FE9-E3CB-492A-9870-B07C9D3CA5E9}"/>
              </a:ext>
            </a:extLst>
          </p:cNvPr>
          <p:cNvSpPr>
            <a:spLocks noGrp="1"/>
          </p:cNvSpPr>
          <p:nvPr/>
        </p:nvSpPr>
        <p:spPr>
          <a:xfrm>
            <a:off x="10744200" y="5029200"/>
            <a:ext cx="1200150" cy="1200150"/>
          </a:xfrm>
          <a:prstGeom prst="ellipse">
            <a:avLst/>
          </a:prstGeom>
          <a:solidFill>
            <a:srgbClr val="FFEBD4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7" name="kicker-11-marker">
            <a:extLst>
              <a:ext uri="{FF2B5EF4-FFF2-40B4-BE49-F238E27FC236}">
                <a16:creationId xmlns:a16="http://schemas.microsoft.com/office/drawing/2014/main" id="{A0EE5A7C-BCD6-4E7F-AE7B-630A8BCBCC0E}"/>
              </a:ext>
            </a:extLst>
          </p:cNvPr>
          <p:cNvSpPr>
            <a:spLocks noGrp="1"/>
          </p:cNvSpPr>
          <p:nvPr/>
        </p:nvSpPr>
        <p:spPr>
          <a:xfrm>
            <a:off x="609600" y="457200"/>
            <a:ext cx="114300" cy="114300"/>
          </a:xfrm>
          <a:prstGeom prst="ellipse">
            <a:avLst/>
          </a:prstGeom>
          <a:solidFill>
            <a:srgbClr val="F26457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8" name="kicker-11-label">
            <a:extLst>
              <a:ext uri="{FF2B5EF4-FFF2-40B4-BE49-F238E27FC236}">
                <a16:creationId xmlns:a16="http://schemas.microsoft.com/office/drawing/2014/main" id="{C28836D1-6D73-4727-9C9D-D74F9A1568BF}"/>
              </a:ext>
            </a:extLst>
          </p:cNvPr>
          <p:cNvSpPr>
            <a:spLocks noGrp="1"/>
          </p:cNvSpPr>
          <p:nvPr/>
        </p:nvSpPr>
        <p:spPr>
          <a:xfrm>
            <a:off x="800100" y="400050"/>
            <a:ext cx="2571750" cy="2476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ctr"/>
          <a:lstStyle/>
          <a:p>
            <a:pPr algn="l">
              <a:defRPr sz="900" b="1">
                <a:solidFill>
                  <a:srgbClr val="65727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657276"/>
                </a:solidFill>
                <a:latin typeface="Microsoft YaHei"/>
                <a:ea typeface="Microsoft YaHei"/>
                <a:cs typeface="Microsoft YaHei"/>
              </a:rPr>
              <a:t>国内大厂</a:t>
            </a: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C9653EE6-7005-4C82-84E7-F76665B17C0E}"/>
              </a:ext>
            </a:extLst>
          </p:cNvPr>
          <p:cNvSpPr>
            <a:spLocks noGrp="1"/>
          </p:cNvSpPr>
          <p:nvPr/>
        </p:nvSpPr>
        <p:spPr>
          <a:xfrm>
            <a:off x="609600" y="742950"/>
            <a:ext cx="8858250" cy="7810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defRPr sz="2550" b="1">
                <a:solidFill>
                  <a:srgbClr val="10191C"/>
                </a:solidFill>
                <a:latin typeface="Microsoft YaHei UI"/>
                <a:ea typeface="Microsoft YaHei UI"/>
                <a:cs typeface="Microsoft YaHei UI"/>
              </a:defRPr>
            </a:pPr>
            <a:r>
              <a:rPr sz="2550" b="1">
                <a:solidFill>
                  <a:srgbClr val="10191C"/>
                </a:solidFill>
                <a:latin typeface="Microsoft YaHei UI"/>
                <a:ea typeface="Microsoft YaHei UI"/>
                <a:cs typeface="Microsoft YaHei UI"/>
              </a:rPr>
              <a:t>Kimi 和文心一言，更贴近中文资料和中文语境。</a:t>
            </a: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FF11DE77-EB58-4357-8028-6FF24563F9A6}"/>
              </a:ext>
            </a:extLst>
          </p:cNvPr>
          <p:cNvSpPr>
            <a:spLocks noGrp="1"/>
          </p:cNvSpPr>
          <p:nvPr/>
        </p:nvSpPr>
        <p:spPr>
          <a:xfrm>
            <a:off x="628650" y="1543050"/>
            <a:ext cx="8191500" cy="4191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defRPr sz="1275" b="0">
                <a:solidFill>
                  <a:srgbClr val="65727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657276"/>
                </a:solidFill>
                <a:latin typeface="Microsoft YaHei"/>
                <a:ea typeface="Microsoft YaHei"/>
                <a:cs typeface="Microsoft YaHei"/>
              </a:rPr>
              <a:t>国内工具的入门门槛低，中文表达和资料处理体验也更贴近日常。</a:t>
            </a: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F9D280E1-A5C8-422E-BBA7-FC9F3318875F}"/>
              </a:ext>
            </a:extLst>
          </p:cNvPr>
          <p:cNvSpPr>
            <a:spLocks noGrp="1"/>
          </p:cNvSpPr>
          <p:nvPr/>
        </p:nvSpPr>
        <p:spPr>
          <a:xfrm>
            <a:off x="609600" y="6515100"/>
            <a:ext cx="2476500" cy="1905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defRPr sz="750" b="0">
                <a:solidFill>
                  <a:srgbClr val="70808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0">
                <a:solidFill>
                  <a:srgbClr val="708080"/>
                </a:solidFill>
                <a:latin typeface="Microsoft YaHei"/>
                <a:ea typeface="Microsoft YaHei"/>
                <a:cs typeface="Microsoft YaHei"/>
              </a:rPr>
              <a:t>人工智能课：何为AI？</a:t>
            </a: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F58881D5-88B1-41FC-8D17-6ABBCC2DACFF}"/>
              </a:ext>
            </a:extLst>
          </p:cNvPr>
          <p:cNvSpPr>
            <a:spLocks noGrp="1"/>
          </p:cNvSpPr>
          <p:nvPr/>
        </p:nvSpPr>
        <p:spPr>
          <a:xfrm>
            <a:off x="11106150" y="6477000"/>
            <a:ext cx="495300" cy="2286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r">
              <a:defRPr sz="975" b="1">
                <a:solidFill>
                  <a:srgbClr val="708080"/>
                </a:solidFill>
                <a:latin typeface="Consolas"/>
                <a:ea typeface="Consolas"/>
                <a:cs typeface="Consolas"/>
              </a:defRPr>
            </a:pPr>
            <a:r>
              <a:rPr sz="975" b="1">
                <a:solidFill>
                  <a:srgbClr val="708080"/>
                </a:solidFill>
                <a:latin typeface="Consolas"/>
                <a:ea typeface="Consolas"/>
                <a:cs typeface="Consolas"/>
              </a:rPr>
              <a:t>11</a:t>
            </a: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DAD45318-32FC-47C5-93C5-705AB0CAF08C}"/>
              </a:ext>
            </a:extLst>
          </p:cNvPr>
          <p:cNvSpPr>
            <a:spLocks noGrp="1"/>
          </p:cNvSpPr>
          <p:nvPr/>
        </p:nvSpPr>
        <p:spPr>
          <a:xfrm>
            <a:off x="857250" y="2266950"/>
            <a:ext cx="4953000" cy="2857500"/>
          </a:xfrm>
          <a:prstGeom prst="rect">
            <a:avLst/>
          </a:prstGeom>
          <a:solidFill>
            <a:srgbClr val="FFFFFF"/>
          </a:solidFill>
          <a:ln w="9525">
            <a:solidFill>
              <a:srgbClr val="D4DED8"/>
            </a:solidFill>
            <a:prstDash val="solid"/>
          </a:ln>
        </p:spPr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C6F47429-C29D-41DA-B078-4E3FB51C49B0}"/>
              </a:ext>
            </a:extLst>
          </p:cNvPr>
          <p:cNvSpPr>
            <a:spLocks noGrp="1"/>
          </p:cNvSpPr>
          <p:nvPr/>
        </p:nvSpPr>
        <p:spPr>
          <a:xfrm>
            <a:off x="857250" y="2266950"/>
            <a:ext cx="66675" cy="2857500"/>
          </a:xfrm>
          <a:prstGeom prst="rect">
            <a:avLst/>
          </a:prstGeom>
          <a:solidFill>
            <a:srgbClr val="00A6A6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94166EE9-EB22-458E-8D70-5CE8BA9EB303}"/>
              </a:ext>
            </a:extLst>
          </p:cNvPr>
          <p:cNvSpPr>
            <a:spLocks noGrp="1"/>
          </p:cNvSpPr>
          <p:nvPr/>
        </p:nvSpPr>
        <p:spPr>
          <a:xfrm>
            <a:off x="1543050" y="2457450"/>
            <a:ext cx="4057650" cy="3048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defRPr sz="1650" b="1">
                <a:solidFill>
                  <a:srgbClr val="10191C"/>
                </a:solidFill>
                <a:latin typeface="Microsoft YaHei UI"/>
                <a:ea typeface="Microsoft YaHei UI"/>
                <a:cs typeface="Microsoft YaHei UI"/>
              </a:defRPr>
            </a:pPr>
            <a:r>
              <a:rPr sz="1650" b="1">
                <a:solidFill>
                  <a:srgbClr val="10191C"/>
                </a:solidFill>
                <a:latin typeface="Microsoft YaHei UI"/>
                <a:ea typeface="Microsoft YaHei UI"/>
                <a:cs typeface="Microsoft YaHei UI"/>
              </a:rPr>
              <a:t>月之暗面 / Kimi 智能助手</a:t>
            </a: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D33CDC27-B77C-4022-ACD1-3A099BDABA3B}"/>
              </a:ext>
            </a:extLst>
          </p:cNvPr>
          <p:cNvSpPr>
            <a:spLocks noGrp="1"/>
          </p:cNvSpPr>
          <p:nvPr/>
        </p:nvSpPr>
        <p:spPr>
          <a:xfrm>
            <a:off x="1085850" y="2857500"/>
            <a:ext cx="4495800" cy="21145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defRPr sz="1650" b="0">
                <a:solidFill>
                  <a:srgbClr val="22303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0">
                <a:solidFill>
                  <a:srgbClr val="223033"/>
                </a:solidFill>
                <a:latin typeface="Microsoft YaHei"/>
                <a:ea typeface="Microsoft YaHei"/>
                <a:cs typeface="Microsoft YaHei"/>
              </a:rPr>
              <a:t>绝活：长文本处理王者。</a:t>
            </a:r>
          </a:p>
          <a:p>
            <a:endParaRPr sz="1650" b="0">
              <a:solidFill>
                <a:srgbClr val="223033"/>
              </a:solidFill>
              <a:latin typeface="Microsoft YaHei"/>
              <a:ea typeface="Microsoft YaHei"/>
              <a:cs typeface="Microsoft YaHei"/>
            </a:endParaRPr>
          </a:p>
          <a:p>
            <a:pPr algn="l">
              <a:defRPr sz="1650" b="0">
                <a:solidFill>
                  <a:srgbClr val="22303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0">
                <a:solidFill>
                  <a:srgbClr val="223033"/>
                </a:solidFill>
                <a:latin typeface="Microsoft YaHei"/>
                <a:ea typeface="Microsoft YaHei"/>
                <a:cs typeface="Microsoft YaHei"/>
              </a:rPr>
              <a:t>把几十个 PDF、长篇网页扔进去，几秒钟帮你总结提炼。</a:t>
            </a:r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5C9A9DDE-85A3-4181-AFA1-AE2AEF65463E}"/>
              </a:ext>
            </a:extLst>
          </p:cNvPr>
          <p:cNvSpPr>
            <a:spLocks noGrp="1"/>
          </p:cNvSpPr>
          <p:nvPr/>
        </p:nvSpPr>
        <p:spPr>
          <a:xfrm>
            <a:off x="6381750" y="2266950"/>
            <a:ext cx="4953000" cy="2857500"/>
          </a:xfrm>
          <a:prstGeom prst="rect">
            <a:avLst/>
          </a:prstGeom>
          <a:solidFill>
            <a:srgbClr val="FFFFFF"/>
          </a:solidFill>
          <a:ln w="9525">
            <a:solidFill>
              <a:srgbClr val="D4DED8"/>
            </a:solidFill>
            <a:prstDash val="solid"/>
          </a:ln>
        </p:spPr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F47B9182-830A-4AEB-B1EB-311189AD529D}"/>
              </a:ext>
            </a:extLst>
          </p:cNvPr>
          <p:cNvSpPr>
            <a:spLocks noGrp="1"/>
          </p:cNvSpPr>
          <p:nvPr/>
        </p:nvSpPr>
        <p:spPr>
          <a:xfrm>
            <a:off x="6381750" y="2266950"/>
            <a:ext cx="66675" cy="2857500"/>
          </a:xfrm>
          <a:prstGeom prst="rect">
            <a:avLst/>
          </a:prstGeom>
          <a:solidFill>
            <a:srgbClr val="F26457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32D25F62-C7EE-4FC9-BFA2-79BA312C00CE}"/>
              </a:ext>
            </a:extLst>
          </p:cNvPr>
          <p:cNvSpPr>
            <a:spLocks noGrp="1"/>
          </p:cNvSpPr>
          <p:nvPr/>
        </p:nvSpPr>
        <p:spPr>
          <a:xfrm>
            <a:off x="7067550" y="2457450"/>
            <a:ext cx="4057650" cy="3048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defRPr sz="1650" b="1">
                <a:solidFill>
                  <a:srgbClr val="10191C"/>
                </a:solidFill>
                <a:latin typeface="Microsoft YaHei UI"/>
                <a:ea typeface="Microsoft YaHei UI"/>
                <a:cs typeface="Microsoft YaHei UI"/>
              </a:defRPr>
            </a:pPr>
            <a:r>
              <a:rPr sz="1650" b="1">
                <a:solidFill>
                  <a:srgbClr val="10191C"/>
                </a:solidFill>
                <a:latin typeface="Microsoft YaHei UI"/>
                <a:ea typeface="Microsoft YaHei UI"/>
                <a:cs typeface="Microsoft YaHei UI"/>
              </a:rPr>
              <a:t>百度 / 文心一言</a:t>
            </a: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46913029-93E9-4322-BD67-027482009790}"/>
              </a:ext>
            </a:extLst>
          </p:cNvPr>
          <p:cNvSpPr>
            <a:spLocks noGrp="1"/>
          </p:cNvSpPr>
          <p:nvPr/>
        </p:nvSpPr>
        <p:spPr>
          <a:xfrm>
            <a:off x="6610350" y="2857500"/>
            <a:ext cx="4495800" cy="21145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defRPr sz="1650" b="0">
                <a:solidFill>
                  <a:srgbClr val="22303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0">
                <a:solidFill>
                  <a:srgbClr val="223033"/>
                </a:solidFill>
                <a:latin typeface="Microsoft YaHei"/>
                <a:ea typeface="Microsoft YaHei"/>
                <a:cs typeface="Microsoft YaHei"/>
              </a:rPr>
              <a:t>绝活：国内较早发布的对话大模型之一。</a:t>
            </a:r>
          </a:p>
          <a:p>
            <a:endParaRPr sz="1650" b="0">
              <a:solidFill>
                <a:srgbClr val="223033"/>
              </a:solidFill>
              <a:latin typeface="Microsoft YaHei"/>
              <a:ea typeface="Microsoft YaHei"/>
              <a:cs typeface="Microsoft YaHei"/>
            </a:endParaRPr>
          </a:p>
          <a:p>
            <a:pPr algn="l">
              <a:defRPr sz="1650" b="0">
                <a:solidFill>
                  <a:srgbClr val="22303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0">
                <a:solidFill>
                  <a:srgbClr val="223033"/>
                </a:solidFill>
                <a:latin typeface="Microsoft YaHei"/>
                <a:ea typeface="Microsoft YaHei"/>
                <a:cs typeface="Microsoft YaHei"/>
              </a:rPr>
              <a:t>对中文语境和中国文化理解较深。</a:t>
            </a:r>
          </a:p>
        </p:txBody>
      </p:sp>
      <p:pic>
        <p:nvPicPr>
          <p:cNvPr id="21" name="图形 20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/>
        </p:blipFill>
        <p:spPr>
          <a:xfrm>
            <a:off x="1066800" y="2457450"/>
            <a:ext cx="323850" cy="323850"/>
          </a:xfrm>
          <a:prstGeom prst="rect">
            <a:avLst/>
          </a:prstGeom>
        </p:spPr>
      </p:pic>
      <p:pic>
        <p:nvPicPr>
          <p:cNvPr id="22" name="图形 21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/>
        </p:blipFill>
        <p:spPr>
          <a:xfrm>
            <a:off x="6591300" y="2457450"/>
            <a:ext cx="323850" cy="323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130685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矩形 30">
            <a:extLst>
              <a:ext uri="{FF2B5EF4-FFF2-40B4-BE49-F238E27FC236}">
                <a16:creationId xmlns:a16="http://schemas.microsoft.com/office/drawing/2014/main" id="{A0C9FCBC-D594-42AD-BC0A-9134232771D8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7F9F2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C3864AC1-07E2-405A-8C29-949B2D328350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95250" cy="6858000"/>
          </a:xfrm>
          <a:prstGeom prst="rect">
            <a:avLst/>
          </a:prstGeom>
          <a:solidFill>
            <a:srgbClr val="00A6A6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B74CA058-57B9-4A09-861F-F0DDF36F5682}"/>
              </a:ext>
            </a:extLst>
          </p:cNvPr>
          <p:cNvSpPr>
            <a:spLocks noGrp="1"/>
          </p:cNvSpPr>
          <p:nvPr/>
        </p:nvSpPr>
        <p:spPr>
          <a:xfrm>
            <a:off x="95250" y="0"/>
            <a:ext cx="38100" cy="6858000"/>
          </a:xfrm>
          <a:prstGeom prst="rect">
            <a:avLst/>
          </a:prstGeom>
          <a:solidFill>
            <a:srgbClr val="F2A33A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D422B505-14E5-4FBA-A074-24AD2E2C4C60}"/>
              </a:ext>
            </a:extLst>
          </p:cNvPr>
          <p:cNvSpPr>
            <a:spLocks noGrp="1"/>
          </p:cNvSpPr>
          <p:nvPr/>
        </p:nvSpPr>
        <p:spPr>
          <a:xfrm>
            <a:off x="0" y="6191250"/>
            <a:ext cx="12192000" cy="666750"/>
          </a:xfrm>
          <a:prstGeom prst="rect">
            <a:avLst/>
          </a:prstGeom>
          <a:solidFill>
            <a:srgbClr val="EEF5F0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5" name="椭圆 4">
            <a:extLst>
              <a:ext uri="{FF2B5EF4-FFF2-40B4-BE49-F238E27FC236}">
                <a16:creationId xmlns:a16="http://schemas.microsoft.com/office/drawing/2014/main" id="{5544651E-665A-45BF-A900-A209916B8ACE}"/>
              </a:ext>
            </a:extLst>
          </p:cNvPr>
          <p:cNvSpPr>
            <a:spLocks noGrp="1"/>
          </p:cNvSpPr>
          <p:nvPr/>
        </p:nvSpPr>
        <p:spPr>
          <a:xfrm>
            <a:off x="10325100" y="266700"/>
            <a:ext cx="1428750" cy="1428750"/>
          </a:xfrm>
          <a:prstGeom prst="ellipse">
            <a:avLst/>
          </a:prstGeom>
          <a:solidFill>
            <a:srgbClr val="E2F2EF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6" name="椭圆 5">
            <a:extLst>
              <a:ext uri="{FF2B5EF4-FFF2-40B4-BE49-F238E27FC236}">
                <a16:creationId xmlns:a16="http://schemas.microsoft.com/office/drawing/2014/main" id="{A0766233-C93B-46A9-98C7-1B34E199E7EA}"/>
              </a:ext>
            </a:extLst>
          </p:cNvPr>
          <p:cNvSpPr>
            <a:spLocks noGrp="1"/>
          </p:cNvSpPr>
          <p:nvPr/>
        </p:nvSpPr>
        <p:spPr>
          <a:xfrm>
            <a:off x="10744200" y="5029200"/>
            <a:ext cx="1200150" cy="1200150"/>
          </a:xfrm>
          <a:prstGeom prst="ellipse">
            <a:avLst/>
          </a:prstGeom>
          <a:solidFill>
            <a:srgbClr val="FFEBD4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7" name="kicker-12-marker">
            <a:extLst>
              <a:ext uri="{FF2B5EF4-FFF2-40B4-BE49-F238E27FC236}">
                <a16:creationId xmlns:a16="http://schemas.microsoft.com/office/drawing/2014/main" id="{979A1A0A-30B7-4C2C-B988-219A69339BF0}"/>
              </a:ext>
            </a:extLst>
          </p:cNvPr>
          <p:cNvSpPr>
            <a:spLocks noGrp="1"/>
          </p:cNvSpPr>
          <p:nvPr/>
        </p:nvSpPr>
        <p:spPr>
          <a:xfrm>
            <a:off x="609600" y="457200"/>
            <a:ext cx="114300" cy="114300"/>
          </a:xfrm>
          <a:prstGeom prst="ellipse">
            <a:avLst/>
          </a:prstGeom>
          <a:solidFill>
            <a:srgbClr val="F26457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8" name="kicker-12-label">
            <a:extLst>
              <a:ext uri="{FF2B5EF4-FFF2-40B4-BE49-F238E27FC236}">
                <a16:creationId xmlns:a16="http://schemas.microsoft.com/office/drawing/2014/main" id="{9A44273D-D6CE-4BD1-8D7E-6A8B6036F36D}"/>
              </a:ext>
            </a:extLst>
          </p:cNvPr>
          <p:cNvSpPr>
            <a:spLocks noGrp="1"/>
          </p:cNvSpPr>
          <p:nvPr/>
        </p:nvSpPr>
        <p:spPr>
          <a:xfrm>
            <a:off x="800100" y="400050"/>
            <a:ext cx="2571750" cy="2476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ctr"/>
          <a:lstStyle/>
          <a:p>
            <a:pPr algn="l">
              <a:defRPr sz="900" b="1">
                <a:solidFill>
                  <a:srgbClr val="65727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657276"/>
                </a:solidFill>
                <a:latin typeface="Microsoft YaHei"/>
                <a:ea typeface="Microsoft YaHei"/>
                <a:cs typeface="Microsoft YaHei"/>
              </a:rPr>
              <a:t>国内大厂</a:t>
            </a: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2021C4E5-D904-44F9-93CF-E1D9A37E829B}"/>
              </a:ext>
            </a:extLst>
          </p:cNvPr>
          <p:cNvSpPr>
            <a:spLocks noGrp="1"/>
          </p:cNvSpPr>
          <p:nvPr/>
        </p:nvSpPr>
        <p:spPr>
          <a:xfrm>
            <a:off x="609600" y="742950"/>
            <a:ext cx="8858250" cy="7810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defRPr sz="2550" b="1">
                <a:solidFill>
                  <a:srgbClr val="10191C"/>
                </a:solidFill>
                <a:latin typeface="Microsoft YaHei UI"/>
                <a:ea typeface="Microsoft YaHei UI"/>
                <a:cs typeface="Microsoft YaHei UI"/>
              </a:defRPr>
            </a:pPr>
            <a:r>
              <a:rPr sz="2550" b="1">
                <a:solidFill>
                  <a:srgbClr val="10191C"/>
                </a:solidFill>
                <a:latin typeface="Microsoft YaHei UI"/>
                <a:ea typeface="Microsoft YaHei UI"/>
                <a:cs typeface="Microsoft YaHei UI"/>
              </a:rPr>
              <a:t>通义、混元、豆包都在把 AI 接进各自生态。</a:t>
            </a: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8DEDDBA9-FDD9-4320-81EC-A4D96606E7C8}"/>
              </a:ext>
            </a:extLst>
          </p:cNvPr>
          <p:cNvSpPr>
            <a:spLocks noGrp="1"/>
          </p:cNvSpPr>
          <p:nvPr/>
        </p:nvSpPr>
        <p:spPr>
          <a:xfrm>
            <a:off x="628650" y="1543050"/>
            <a:ext cx="8191500" cy="4191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defRPr sz="1275" b="0">
                <a:solidFill>
                  <a:srgbClr val="65727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657276"/>
                </a:solidFill>
                <a:latin typeface="Microsoft YaHei"/>
                <a:ea typeface="Microsoft YaHei"/>
                <a:cs typeface="Microsoft YaHei"/>
              </a:rPr>
              <a:t>它们不只是聊天框，更是在进入各自的办公、社交、内容和开发生态。</a:t>
            </a: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65CE6294-EBF9-4C40-A36C-4E97D125D41B}"/>
              </a:ext>
            </a:extLst>
          </p:cNvPr>
          <p:cNvSpPr>
            <a:spLocks noGrp="1"/>
          </p:cNvSpPr>
          <p:nvPr/>
        </p:nvSpPr>
        <p:spPr>
          <a:xfrm>
            <a:off x="609600" y="6515100"/>
            <a:ext cx="2476500" cy="1905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defRPr sz="750" b="0">
                <a:solidFill>
                  <a:srgbClr val="70808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0">
                <a:solidFill>
                  <a:srgbClr val="708080"/>
                </a:solidFill>
                <a:latin typeface="Microsoft YaHei"/>
                <a:ea typeface="Microsoft YaHei"/>
                <a:cs typeface="Microsoft YaHei"/>
              </a:rPr>
              <a:t>人工智能课：何为AI？</a:t>
            </a: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C09AF595-9C67-4B17-9AEB-486105B7A794}"/>
              </a:ext>
            </a:extLst>
          </p:cNvPr>
          <p:cNvSpPr>
            <a:spLocks noGrp="1"/>
          </p:cNvSpPr>
          <p:nvPr/>
        </p:nvSpPr>
        <p:spPr>
          <a:xfrm>
            <a:off x="11106150" y="6477000"/>
            <a:ext cx="495300" cy="2286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r">
              <a:defRPr sz="975" b="1">
                <a:solidFill>
                  <a:srgbClr val="708080"/>
                </a:solidFill>
                <a:latin typeface="Consolas"/>
                <a:ea typeface="Consolas"/>
                <a:cs typeface="Consolas"/>
              </a:defRPr>
            </a:pPr>
            <a:r>
              <a:rPr sz="975" b="1">
                <a:solidFill>
                  <a:srgbClr val="708080"/>
                </a:solidFill>
                <a:latin typeface="Consolas"/>
                <a:ea typeface="Consolas"/>
                <a:cs typeface="Consolas"/>
              </a:rPr>
              <a:t>12</a:t>
            </a: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50ABC753-00B4-4E9C-B0C2-7F849D84C7D4}"/>
              </a:ext>
            </a:extLst>
          </p:cNvPr>
          <p:cNvSpPr>
            <a:spLocks noGrp="1"/>
          </p:cNvSpPr>
          <p:nvPr/>
        </p:nvSpPr>
        <p:spPr>
          <a:xfrm>
            <a:off x="1123950" y="2247900"/>
            <a:ext cx="9944100" cy="876300"/>
          </a:xfrm>
          <a:prstGeom prst="rect">
            <a:avLst/>
          </a:prstGeom>
          <a:solidFill>
            <a:srgbClr val="FFFFFF"/>
          </a:solidFill>
          <a:ln w="9525">
            <a:solidFill>
              <a:srgbClr val="D4DED8"/>
            </a:solidFill>
            <a:prstDash val="solid"/>
          </a:ln>
        </p:spPr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615CE947-680B-49A4-974F-AB967BC41A13}"/>
              </a:ext>
            </a:extLst>
          </p:cNvPr>
          <p:cNvSpPr>
            <a:spLocks noGrp="1"/>
          </p:cNvSpPr>
          <p:nvPr/>
        </p:nvSpPr>
        <p:spPr>
          <a:xfrm>
            <a:off x="1123950" y="2247900"/>
            <a:ext cx="76200" cy="876300"/>
          </a:xfrm>
          <a:prstGeom prst="rect">
            <a:avLst/>
          </a:prstGeom>
          <a:solidFill>
            <a:srgbClr val="00A6A6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pic>
        <p:nvPicPr>
          <p:cNvPr id="15" name="图形 14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/>
        </p:blipFill>
        <p:spPr>
          <a:xfrm>
            <a:off x="1447800" y="2476500"/>
            <a:ext cx="400050" cy="400050"/>
          </a:xfrm>
          <a:prstGeom prst="rect">
            <a:avLst/>
          </a:prstGeom>
        </p:spPr>
      </p:pic>
      <p:sp>
        <p:nvSpPr>
          <p:cNvPr id="16" name="矩形 15">
            <a:extLst>
              <a:ext uri="{FF2B5EF4-FFF2-40B4-BE49-F238E27FC236}">
                <a16:creationId xmlns:a16="http://schemas.microsoft.com/office/drawing/2014/main" id="{DB3A037E-9C34-4391-A668-B0943D5C782A}"/>
              </a:ext>
            </a:extLst>
          </p:cNvPr>
          <p:cNvSpPr>
            <a:spLocks noGrp="1"/>
          </p:cNvSpPr>
          <p:nvPr/>
        </p:nvSpPr>
        <p:spPr>
          <a:xfrm>
            <a:off x="2133600" y="2419350"/>
            <a:ext cx="1809750" cy="2667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defRPr sz="1650" b="1">
                <a:solidFill>
                  <a:srgbClr val="10191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0191C"/>
                </a:solidFill>
                <a:latin typeface="Microsoft YaHei"/>
                <a:ea typeface="Microsoft YaHei"/>
                <a:cs typeface="Microsoft YaHei"/>
              </a:rPr>
              <a:t>阿里巴巴</a:t>
            </a:r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A96832E7-6564-40CB-9EF3-781008A7CB36}"/>
              </a:ext>
            </a:extLst>
          </p:cNvPr>
          <p:cNvSpPr>
            <a:spLocks noGrp="1"/>
          </p:cNvSpPr>
          <p:nvPr/>
        </p:nvSpPr>
        <p:spPr>
          <a:xfrm>
            <a:off x="2133600" y="2743200"/>
            <a:ext cx="1809750" cy="2286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defRPr sz="1275" b="0">
                <a:solidFill>
                  <a:srgbClr val="00A6A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00A6A6"/>
                </a:solidFill>
                <a:latin typeface="Microsoft YaHei"/>
                <a:ea typeface="Microsoft YaHei"/>
                <a:cs typeface="Microsoft YaHei"/>
              </a:rPr>
              <a:t>通义千问</a:t>
            </a:r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95654B02-E2E2-48E1-A51F-95322D38216A}"/>
              </a:ext>
            </a:extLst>
          </p:cNvPr>
          <p:cNvSpPr>
            <a:spLocks noGrp="1"/>
          </p:cNvSpPr>
          <p:nvPr/>
        </p:nvSpPr>
        <p:spPr>
          <a:xfrm>
            <a:off x="4438650" y="2514600"/>
            <a:ext cx="5810250" cy="3238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defRPr sz="1650" b="0">
                <a:solidFill>
                  <a:srgbClr val="22303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0">
                <a:solidFill>
                  <a:srgbClr val="223033"/>
                </a:solidFill>
                <a:latin typeface="Microsoft YaHei"/>
                <a:ea typeface="Microsoft YaHei"/>
                <a:cs typeface="Microsoft YaHei"/>
              </a:rPr>
              <a:t>综合能力强，还有专门针对写代码的版本。</a:t>
            </a:r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B1682D74-CBC0-4A5D-8CD5-0717FB0549BE}"/>
              </a:ext>
            </a:extLst>
          </p:cNvPr>
          <p:cNvSpPr>
            <a:spLocks noGrp="1"/>
          </p:cNvSpPr>
          <p:nvPr/>
        </p:nvSpPr>
        <p:spPr>
          <a:xfrm>
            <a:off x="1123950" y="3448050"/>
            <a:ext cx="9944100" cy="876300"/>
          </a:xfrm>
          <a:prstGeom prst="rect">
            <a:avLst/>
          </a:prstGeom>
          <a:solidFill>
            <a:srgbClr val="FFFFFF"/>
          </a:solidFill>
          <a:ln w="9525">
            <a:solidFill>
              <a:srgbClr val="D4DED8"/>
            </a:solidFill>
            <a:prstDash val="solid"/>
          </a:ln>
        </p:spPr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24150003-9630-420F-83C1-7F8AB7FE5B92}"/>
              </a:ext>
            </a:extLst>
          </p:cNvPr>
          <p:cNvSpPr>
            <a:spLocks noGrp="1"/>
          </p:cNvSpPr>
          <p:nvPr/>
        </p:nvSpPr>
        <p:spPr>
          <a:xfrm>
            <a:off x="1123950" y="3448050"/>
            <a:ext cx="76200" cy="876300"/>
          </a:xfrm>
          <a:prstGeom prst="rect">
            <a:avLst/>
          </a:prstGeom>
          <a:solidFill>
            <a:srgbClr val="F2A33A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pic>
        <p:nvPicPr>
          <p:cNvPr id="21" name="图形 20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/>
        </p:blipFill>
        <p:spPr>
          <a:xfrm>
            <a:off x="1447800" y="3676650"/>
            <a:ext cx="400050" cy="400050"/>
          </a:xfrm>
          <a:prstGeom prst="rect">
            <a:avLst/>
          </a:prstGeom>
        </p:spPr>
      </p:pic>
      <p:sp>
        <p:nvSpPr>
          <p:cNvPr id="22" name="矩形 21">
            <a:extLst>
              <a:ext uri="{FF2B5EF4-FFF2-40B4-BE49-F238E27FC236}">
                <a16:creationId xmlns:a16="http://schemas.microsoft.com/office/drawing/2014/main" id="{80262DDF-38E1-48C8-BDC3-C0D0196591FF}"/>
              </a:ext>
            </a:extLst>
          </p:cNvPr>
          <p:cNvSpPr>
            <a:spLocks noGrp="1"/>
          </p:cNvSpPr>
          <p:nvPr/>
        </p:nvSpPr>
        <p:spPr>
          <a:xfrm>
            <a:off x="2133600" y="3619500"/>
            <a:ext cx="1809750" cy="2667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defRPr sz="1650" b="1">
                <a:solidFill>
                  <a:srgbClr val="10191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0191C"/>
                </a:solidFill>
                <a:latin typeface="Microsoft YaHei"/>
                <a:ea typeface="Microsoft YaHei"/>
                <a:cs typeface="Microsoft YaHei"/>
              </a:rPr>
              <a:t>腾讯</a:t>
            </a:r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406790E9-7DCD-4D0B-8469-CD10BF503D75}"/>
              </a:ext>
            </a:extLst>
          </p:cNvPr>
          <p:cNvSpPr>
            <a:spLocks noGrp="1"/>
          </p:cNvSpPr>
          <p:nvPr/>
        </p:nvSpPr>
        <p:spPr>
          <a:xfrm>
            <a:off x="2133600" y="3943350"/>
            <a:ext cx="1809750" cy="2286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defRPr sz="1275" b="0">
                <a:solidFill>
                  <a:srgbClr val="F2A3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F2A33A"/>
                </a:solidFill>
                <a:latin typeface="Microsoft YaHei"/>
                <a:ea typeface="Microsoft YaHei"/>
                <a:cs typeface="Microsoft YaHei"/>
              </a:rPr>
              <a:t>混元</a:t>
            </a:r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id="{32A10FF5-0869-4FE8-A412-5F5DC599EF03}"/>
              </a:ext>
            </a:extLst>
          </p:cNvPr>
          <p:cNvSpPr>
            <a:spLocks noGrp="1"/>
          </p:cNvSpPr>
          <p:nvPr/>
        </p:nvSpPr>
        <p:spPr>
          <a:xfrm>
            <a:off x="4438650" y="3714750"/>
            <a:ext cx="5810250" cy="3238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defRPr sz="1650" b="0">
                <a:solidFill>
                  <a:srgbClr val="22303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0">
                <a:solidFill>
                  <a:srgbClr val="223033"/>
                </a:solidFill>
                <a:latin typeface="Microsoft YaHei"/>
                <a:ea typeface="Microsoft YaHei"/>
                <a:cs typeface="Microsoft YaHei"/>
              </a:rPr>
              <a:t>与微信、腾讯文档等生态结合紧密。</a:t>
            </a:r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id="{F8B0E6E1-76FB-4F1F-A328-BFB7050BAEF5}"/>
              </a:ext>
            </a:extLst>
          </p:cNvPr>
          <p:cNvSpPr>
            <a:spLocks noGrp="1"/>
          </p:cNvSpPr>
          <p:nvPr/>
        </p:nvSpPr>
        <p:spPr>
          <a:xfrm>
            <a:off x="1123950" y="4648200"/>
            <a:ext cx="9944100" cy="876300"/>
          </a:xfrm>
          <a:prstGeom prst="rect">
            <a:avLst/>
          </a:prstGeom>
          <a:solidFill>
            <a:srgbClr val="FFFFFF"/>
          </a:solidFill>
          <a:ln w="9525">
            <a:solidFill>
              <a:srgbClr val="D4DED8"/>
            </a:solidFill>
            <a:prstDash val="solid"/>
          </a:ln>
        </p:spPr>
      </p:sp>
      <p:sp>
        <p:nvSpPr>
          <p:cNvPr id="26" name="矩形 25">
            <a:extLst>
              <a:ext uri="{FF2B5EF4-FFF2-40B4-BE49-F238E27FC236}">
                <a16:creationId xmlns:a16="http://schemas.microsoft.com/office/drawing/2014/main" id="{1C46EE0C-3C23-4A5B-9EE9-A67B2BB7D2BA}"/>
              </a:ext>
            </a:extLst>
          </p:cNvPr>
          <p:cNvSpPr>
            <a:spLocks noGrp="1"/>
          </p:cNvSpPr>
          <p:nvPr/>
        </p:nvSpPr>
        <p:spPr>
          <a:xfrm>
            <a:off x="1123950" y="4648200"/>
            <a:ext cx="76200" cy="876300"/>
          </a:xfrm>
          <a:prstGeom prst="rect">
            <a:avLst/>
          </a:prstGeom>
          <a:solidFill>
            <a:srgbClr val="F26457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pic>
        <p:nvPicPr>
          <p:cNvPr id="27" name="图形 26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/>
        </p:blipFill>
        <p:spPr>
          <a:xfrm>
            <a:off x="1447800" y="4876800"/>
            <a:ext cx="400050" cy="400050"/>
          </a:xfrm>
          <a:prstGeom prst="rect">
            <a:avLst/>
          </a:prstGeom>
        </p:spPr>
      </p:pic>
      <p:sp>
        <p:nvSpPr>
          <p:cNvPr id="28" name="矩形 27">
            <a:extLst>
              <a:ext uri="{FF2B5EF4-FFF2-40B4-BE49-F238E27FC236}">
                <a16:creationId xmlns:a16="http://schemas.microsoft.com/office/drawing/2014/main" id="{8E925146-85CA-43CA-82E3-2EE7A1753613}"/>
              </a:ext>
            </a:extLst>
          </p:cNvPr>
          <p:cNvSpPr>
            <a:spLocks noGrp="1"/>
          </p:cNvSpPr>
          <p:nvPr/>
        </p:nvSpPr>
        <p:spPr>
          <a:xfrm>
            <a:off x="2133600" y="4819650"/>
            <a:ext cx="1809750" cy="2667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defRPr sz="1650" b="1">
                <a:solidFill>
                  <a:srgbClr val="10191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0191C"/>
                </a:solidFill>
                <a:latin typeface="Microsoft YaHei"/>
                <a:ea typeface="Microsoft YaHei"/>
                <a:cs typeface="Microsoft YaHei"/>
              </a:rPr>
              <a:t>字节跳动</a:t>
            </a:r>
          </a:p>
        </p:txBody>
      </p:sp>
      <p:sp>
        <p:nvSpPr>
          <p:cNvPr id="29" name="矩形 28">
            <a:extLst>
              <a:ext uri="{FF2B5EF4-FFF2-40B4-BE49-F238E27FC236}">
                <a16:creationId xmlns:a16="http://schemas.microsoft.com/office/drawing/2014/main" id="{7D78C59E-E955-4214-8A94-D6086716E1C3}"/>
              </a:ext>
            </a:extLst>
          </p:cNvPr>
          <p:cNvSpPr>
            <a:spLocks noGrp="1"/>
          </p:cNvSpPr>
          <p:nvPr/>
        </p:nvSpPr>
        <p:spPr>
          <a:xfrm>
            <a:off x="2133600" y="5143500"/>
            <a:ext cx="1809750" cy="2286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defRPr sz="1275" b="0">
                <a:solidFill>
                  <a:srgbClr val="F264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F26457"/>
                </a:solidFill>
                <a:latin typeface="Microsoft YaHei"/>
                <a:ea typeface="Microsoft YaHei"/>
                <a:cs typeface="Microsoft YaHei"/>
              </a:rPr>
              <a:t>豆包</a:t>
            </a:r>
          </a:p>
        </p:txBody>
      </p:sp>
      <p:sp>
        <p:nvSpPr>
          <p:cNvPr id="30" name="矩形 29">
            <a:extLst>
              <a:ext uri="{FF2B5EF4-FFF2-40B4-BE49-F238E27FC236}">
                <a16:creationId xmlns:a16="http://schemas.microsoft.com/office/drawing/2014/main" id="{4B3BBA17-424E-49EE-B4B3-44339DAB6A8F}"/>
              </a:ext>
            </a:extLst>
          </p:cNvPr>
          <p:cNvSpPr>
            <a:spLocks noGrp="1"/>
          </p:cNvSpPr>
          <p:nvPr/>
        </p:nvSpPr>
        <p:spPr>
          <a:xfrm>
            <a:off x="4438650" y="4914900"/>
            <a:ext cx="5810250" cy="3238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defRPr sz="1650" b="0">
                <a:solidFill>
                  <a:srgbClr val="22303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0">
                <a:solidFill>
                  <a:srgbClr val="223033"/>
                </a:solidFill>
                <a:latin typeface="Microsoft YaHei"/>
                <a:ea typeface="Microsoft YaHei"/>
                <a:cs typeface="Microsoft YaHei"/>
              </a:rPr>
              <a:t>语音对话自然，像真人在和你打电话。</a:t>
            </a:r>
          </a:p>
        </p:txBody>
      </p:sp>
    </p:spTree>
    <p:extLst>
      <p:ext uri="{BB962C8B-B14F-4D97-AF65-F5344CB8AC3E}">
        <p14:creationId xmlns:p14="http://schemas.microsoft.com/office/powerpoint/2010/main" val="41777891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矩形 25">
            <a:extLst>
              <a:ext uri="{FF2B5EF4-FFF2-40B4-BE49-F238E27FC236}">
                <a16:creationId xmlns:a16="http://schemas.microsoft.com/office/drawing/2014/main" id="{8908E854-CA58-4BFE-B3C2-138AE77F639F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7F9F2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4EE0D949-0934-41D1-9BE8-99F3CBDBE689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95250" cy="6858000"/>
          </a:xfrm>
          <a:prstGeom prst="rect">
            <a:avLst/>
          </a:prstGeom>
          <a:solidFill>
            <a:srgbClr val="00A6A6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E47D816D-457B-43BD-BB24-9EB108D8F0A3}"/>
              </a:ext>
            </a:extLst>
          </p:cNvPr>
          <p:cNvSpPr>
            <a:spLocks noGrp="1"/>
          </p:cNvSpPr>
          <p:nvPr/>
        </p:nvSpPr>
        <p:spPr>
          <a:xfrm>
            <a:off x="95250" y="0"/>
            <a:ext cx="38100" cy="6858000"/>
          </a:xfrm>
          <a:prstGeom prst="rect">
            <a:avLst/>
          </a:prstGeom>
          <a:solidFill>
            <a:srgbClr val="F2A33A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9B01799F-7CBB-4A56-B0E8-A8B5C3A7C0CC}"/>
              </a:ext>
            </a:extLst>
          </p:cNvPr>
          <p:cNvSpPr>
            <a:spLocks noGrp="1"/>
          </p:cNvSpPr>
          <p:nvPr/>
        </p:nvSpPr>
        <p:spPr>
          <a:xfrm>
            <a:off x="0" y="6191250"/>
            <a:ext cx="12192000" cy="666750"/>
          </a:xfrm>
          <a:prstGeom prst="rect">
            <a:avLst/>
          </a:prstGeom>
          <a:solidFill>
            <a:srgbClr val="EEF5F0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5" name="椭圆 4">
            <a:extLst>
              <a:ext uri="{FF2B5EF4-FFF2-40B4-BE49-F238E27FC236}">
                <a16:creationId xmlns:a16="http://schemas.microsoft.com/office/drawing/2014/main" id="{E4A99953-E260-437B-ACEE-86C9CE1B009F}"/>
              </a:ext>
            </a:extLst>
          </p:cNvPr>
          <p:cNvSpPr>
            <a:spLocks noGrp="1"/>
          </p:cNvSpPr>
          <p:nvPr/>
        </p:nvSpPr>
        <p:spPr>
          <a:xfrm>
            <a:off x="10325100" y="266700"/>
            <a:ext cx="1428750" cy="1428750"/>
          </a:xfrm>
          <a:prstGeom prst="ellipse">
            <a:avLst/>
          </a:prstGeom>
          <a:solidFill>
            <a:srgbClr val="E2F2EF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6" name="椭圆 5">
            <a:extLst>
              <a:ext uri="{FF2B5EF4-FFF2-40B4-BE49-F238E27FC236}">
                <a16:creationId xmlns:a16="http://schemas.microsoft.com/office/drawing/2014/main" id="{35F53EAB-0275-4537-87E1-099F8435B071}"/>
              </a:ext>
            </a:extLst>
          </p:cNvPr>
          <p:cNvSpPr>
            <a:spLocks noGrp="1"/>
          </p:cNvSpPr>
          <p:nvPr/>
        </p:nvSpPr>
        <p:spPr>
          <a:xfrm>
            <a:off x="10744200" y="5029200"/>
            <a:ext cx="1200150" cy="1200150"/>
          </a:xfrm>
          <a:prstGeom prst="ellipse">
            <a:avLst/>
          </a:prstGeom>
          <a:solidFill>
            <a:srgbClr val="FFEBD4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7" name="kicker-13-marker">
            <a:extLst>
              <a:ext uri="{FF2B5EF4-FFF2-40B4-BE49-F238E27FC236}">
                <a16:creationId xmlns:a16="http://schemas.microsoft.com/office/drawing/2014/main" id="{33C9B0ED-092A-4E7B-B66C-C6640D1BDBDD}"/>
              </a:ext>
            </a:extLst>
          </p:cNvPr>
          <p:cNvSpPr>
            <a:spLocks noGrp="1"/>
          </p:cNvSpPr>
          <p:nvPr/>
        </p:nvSpPr>
        <p:spPr>
          <a:xfrm>
            <a:off x="609600" y="457200"/>
            <a:ext cx="114300" cy="114300"/>
          </a:xfrm>
          <a:prstGeom prst="ellipse">
            <a:avLst/>
          </a:prstGeom>
          <a:solidFill>
            <a:srgbClr val="F26457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8" name="kicker-13-label">
            <a:extLst>
              <a:ext uri="{FF2B5EF4-FFF2-40B4-BE49-F238E27FC236}">
                <a16:creationId xmlns:a16="http://schemas.microsoft.com/office/drawing/2014/main" id="{6581F571-259A-4D95-A73E-D21CE2AB9DAE}"/>
              </a:ext>
            </a:extLst>
          </p:cNvPr>
          <p:cNvSpPr>
            <a:spLocks noGrp="1"/>
          </p:cNvSpPr>
          <p:nvPr/>
        </p:nvSpPr>
        <p:spPr>
          <a:xfrm>
            <a:off x="800100" y="400050"/>
            <a:ext cx="2571750" cy="2476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ctr"/>
          <a:lstStyle/>
          <a:p>
            <a:pPr algn="l">
              <a:defRPr sz="900" b="1">
                <a:solidFill>
                  <a:srgbClr val="65727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657276"/>
                </a:solidFill>
                <a:latin typeface="Microsoft YaHei"/>
                <a:ea typeface="Microsoft YaHei"/>
                <a:cs typeface="Microsoft YaHei"/>
              </a:rPr>
              <a:t>怎么选</a:t>
            </a: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626554F2-1A5A-47AC-AE40-C1A28695561B}"/>
              </a:ext>
            </a:extLst>
          </p:cNvPr>
          <p:cNvSpPr>
            <a:spLocks noGrp="1"/>
          </p:cNvSpPr>
          <p:nvPr/>
        </p:nvSpPr>
        <p:spPr>
          <a:xfrm>
            <a:off x="609600" y="742950"/>
            <a:ext cx="8858250" cy="7810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defRPr sz="2550" b="1">
                <a:solidFill>
                  <a:srgbClr val="10191C"/>
                </a:solidFill>
                <a:latin typeface="Microsoft YaHei UI"/>
                <a:ea typeface="Microsoft YaHei UI"/>
                <a:cs typeface="Microsoft YaHei UI"/>
              </a:defRPr>
            </a:pPr>
            <a:r>
              <a:rPr sz="2550" b="1">
                <a:solidFill>
                  <a:srgbClr val="10191C"/>
                </a:solidFill>
                <a:latin typeface="Microsoft YaHei UI"/>
                <a:ea typeface="Microsoft YaHei UI"/>
                <a:cs typeface="Microsoft YaHei UI"/>
              </a:rPr>
              <a:t>先按任务选工具，不必一开始就追求“最强”。</a:t>
            </a: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94F4CEC0-7CD7-46DF-A64E-87DF0EDA6EA5}"/>
              </a:ext>
            </a:extLst>
          </p:cNvPr>
          <p:cNvSpPr>
            <a:spLocks noGrp="1"/>
          </p:cNvSpPr>
          <p:nvPr/>
        </p:nvSpPr>
        <p:spPr>
          <a:xfrm>
            <a:off x="628650" y="1543050"/>
            <a:ext cx="8191500" cy="4191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defRPr sz="1275" b="0">
                <a:solidFill>
                  <a:srgbClr val="65727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657276"/>
                </a:solidFill>
                <a:latin typeface="Microsoft YaHei"/>
                <a:ea typeface="Microsoft YaHei"/>
                <a:cs typeface="Microsoft YaHei"/>
              </a:rPr>
              <a:t>选择 AI 工具时，别先问“谁最强”，先问“我要完成什么任务”。</a:t>
            </a: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6B0FF2ED-3E80-480E-B089-E50ADCCEFB91}"/>
              </a:ext>
            </a:extLst>
          </p:cNvPr>
          <p:cNvSpPr>
            <a:spLocks noGrp="1"/>
          </p:cNvSpPr>
          <p:nvPr/>
        </p:nvSpPr>
        <p:spPr>
          <a:xfrm>
            <a:off x="609600" y="6515100"/>
            <a:ext cx="2476500" cy="1905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defRPr sz="750" b="0">
                <a:solidFill>
                  <a:srgbClr val="70808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0">
                <a:solidFill>
                  <a:srgbClr val="708080"/>
                </a:solidFill>
                <a:latin typeface="Microsoft YaHei"/>
                <a:ea typeface="Microsoft YaHei"/>
                <a:cs typeface="Microsoft YaHei"/>
              </a:rPr>
              <a:t>人工智能课：何为AI？</a:t>
            </a: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17883370-986F-485D-A0B7-D17EAF5BE679}"/>
              </a:ext>
            </a:extLst>
          </p:cNvPr>
          <p:cNvSpPr>
            <a:spLocks noGrp="1"/>
          </p:cNvSpPr>
          <p:nvPr/>
        </p:nvSpPr>
        <p:spPr>
          <a:xfrm>
            <a:off x="11106150" y="6477000"/>
            <a:ext cx="495300" cy="2286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r">
              <a:defRPr sz="975" b="1">
                <a:solidFill>
                  <a:srgbClr val="708080"/>
                </a:solidFill>
                <a:latin typeface="Consolas"/>
                <a:ea typeface="Consolas"/>
                <a:cs typeface="Consolas"/>
              </a:defRPr>
            </a:pPr>
            <a:r>
              <a:rPr sz="975" b="1">
                <a:solidFill>
                  <a:srgbClr val="708080"/>
                </a:solidFill>
                <a:latin typeface="Consolas"/>
                <a:ea typeface="Consolas"/>
                <a:cs typeface="Consolas"/>
              </a:rPr>
              <a:t>13</a:t>
            </a: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301C2849-3CAB-46A2-8F4A-FA470FB5E417}"/>
              </a:ext>
            </a:extLst>
          </p:cNvPr>
          <p:cNvSpPr>
            <a:spLocks noGrp="1"/>
          </p:cNvSpPr>
          <p:nvPr/>
        </p:nvSpPr>
        <p:spPr>
          <a:xfrm>
            <a:off x="990600" y="2419350"/>
            <a:ext cx="3048000" cy="2247900"/>
          </a:xfrm>
          <a:prstGeom prst="rect">
            <a:avLst/>
          </a:prstGeom>
          <a:solidFill>
            <a:srgbClr val="FFFFFF"/>
          </a:solidFill>
          <a:ln w="9525">
            <a:solidFill>
              <a:srgbClr val="D4DED8"/>
            </a:solidFill>
            <a:prstDash val="solid"/>
          </a:ln>
        </p:spPr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0E078464-61B1-438A-BBF8-97CCF6610DDB}"/>
              </a:ext>
            </a:extLst>
          </p:cNvPr>
          <p:cNvSpPr>
            <a:spLocks noGrp="1"/>
          </p:cNvSpPr>
          <p:nvPr/>
        </p:nvSpPr>
        <p:spPr>
          <a:xfrm>
            <a:off x="1257300" y="2724150"/>
            <a:ext cx="2514600" cy="5905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defRPr sz="1800" b="1">
                <a:solidFill>
                  <a:srgbClr val="10191C"/>
                </a:solidFill>
                <a:latin typeface="Microsoft YaHei UI"/>
                <a:ea typeface="Microsoft YaHei UI"/>
                <a:cs typeface="Microsoft YaHei UI"/>
              </a:defRPr>
            </a:pPr>
            <a:r>
              <a:rPr sz="1800" b="1">
                <a:solidFill>
                  <a:srgbClr val="10191C"/>
                </a:solidFill>
                <a:latin typeface="Microsoft YaHei UI"/>
                <a:ea typeface="Microsoft YaHei UI"/>
                <a:cs typeface="Microsoft YaHei UI"/>
              </a:rPr>
              <a:t>不想折腾，日常使用</a:t>
            </a:r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041A6F3E-1400-46A1-883A-57606DD37BF7}"/>
              </a:ext>
            </a:extLst>
          </p:cNvPr>
          <p:cNvSpPr>
            <a:spLocks noGrp="1"/>
          </p:cNvSpPr>
          <p:nvPr/>
        </p:nvSpPr>
        <p:spPr>
          <a:xfrm>
            <a:off x="1257300" y="3524250"/>
            <a:ext cx="2514600" cy="38100"/>
          </a:xfrm>
          <a:prstGeom prst="rect">
            <a:avLst/>
          </a:prstGeom>
          <a:solidFill>
            <a:srgbClr val="00A6A6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A31943DA-28AF-4B9E-B582-5194BE4FFAB9}"/>
              </a:ext>
            </a:extLst>
          </p:cNvPr>
          <p:cNvSpPr>
            <a:spLocks noGrp="1"/>
          </p:cNvSpPr>
          <p:nvPr/>
        </p:nvSpPr>
        <p:spPr>
          <a:xfrm>
            <a:off x="1257300" y="3867150"/>
            <a:ext cx="2514600" cy="5143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ctr">
              <a:defRPr sz="1725" b="1">
                <a:solidFill>
                  <a:srgbClr val="00A6A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00A6A6"/>
                </a:solidFill>
                <a:latin typeface="Microsoft YaHei"/>
                <a:ea typeface="Microsoft YaHei"/>
                <a:cs typeface="Microsoft YaHei"/>
              </a:rPr>
              <a:t>Kimi / 豆包 / 通义千问</a:t>
            </a:r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93E0765C-48DA-41D5-B178-89726757F7B8}"/>
              </a:ext>
            </a:extLst>
          </p:cNvPr>
          <p:cNvSpPr>
            <a:spLocks noGrp="1"/>
          </p:cNvSpPr>
          <p:nvPr/>
        </p:nvSpPr>
        <p:spPr>
          <a:xfrm>
            <a:off x="4533900" y="2419350"/>
            <a:ext cx="3048000" cy="2247900"/>
          </a:xfrm>
          <a:prstGeom prst="rect">
            <a:avLst/>
          </a:prstGeom>
          <a:solidFill>
            <a:srgbClr val="FFFFFF"/>
          </a:solidFill>
          <a:ln w="9525">
            <a:solidFill>
              <a:srgbClr val="D4DED8"/>
            </a:solidFill>
            <a:prstDash val="solid"/>
          </a:ln>
        </p:spPr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34163AF1-E34D-4187-B725-1D1FB0F5571E}"/>
              </a:ext>
            </a:extLst>
          </p:cNvPr>
          <p:cNvSpPr>
            <a:spLocks noGrp="1"/>
          </p:cNvSpPr>
          <p:nvPr/>
        </p:nvSpPr>
        <p:spPr>
          <a:xfrm>
            <a:off x="4800600" y="2724150"/>
            <a:ext cx="2514600" cy="5905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defRPr sz="1800" b="1">
                <a:solidFill>
                  <a:srgbClr val="10191C"/>
                </a:solidFill>
                <a:latin typeface="Microsoft YaHei UI"/>
                <a:ea typeface="Microsoft YaHei UI"/>
                <a:cs typeface="Microsoft YaHei UI"/>
              </a:defRPr>
            </a:pPr>
            <a:r>
              <a:rPr sz="1800" b="1">
                <a:solidFill>
                  <a:srgbClr val="10191C"/>
                </a:solidFill>
                <a:latin typeface="Microsoft YaHei UI"/>
                <a:ea typeface="Microsoft YaHei UI"/>
                <a:cs typeface="Microsoft YaHei UI"/>
              </a:rPr>
              <a:t>处理超长文档</a:t>
            </a:r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E9F17C8F-AB2C-42BE-A024-4FCD67472E9A}"/>
              </a:ext>
            </a:extLst>
          </p:cNvPr>
          <p:cNvSpPr>
            <a:spLocks noGrp="1"/>
          </p:cNvSpPr>
          <p:nvPr/>
        </p:nvSpPr>
        <p:spPr>
          <a:xfrm>
            <a:off x="4800600" y="3524250"/>
            <a:ext cx="2514600" cy="38100"/>
          </a:xfrm>
          <a:prstGeom prst="rect">
            <a:avLst/>
          </a:prstGeom>
          <a:solidFill>
            <a:srgbClr val="6B5DD3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77EA90A6-4245-4C84-9F78-892AE9A55A9D}"/>
              </a:ext>
            </a:extLst>
          </p:cNvPr>
          <p:cNvSpPr>
            <a:spLocks noGrp="1"/>
          </p:cNvSpPr>
          <p:nvPr/>
        </p:nvSpPr>
        <p:spPr>
          <a:xfrm>
            <a:off x="4800600" y="3867150"/>
            <a:ext cx="2514600" cy="5143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ctr">
              <a:defRPr sz="1725" b="1">
                <a:solidFill>
                  <a:srgbClr val="6B5DD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6B5DD3"/>
                </a:solidFill>
                <a:latin typeface="Microsoft YaHei"/>
                <a:ea typeface="Microsoft YaHei"/>
                <a:cs typeface="Microsoft YaHei"/>
              </a:rPr>
              <a:t>Kimi / Claude</a:t>
            </a:r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1CA88669-E966-423C-A116-008D7A997CDA}"/>
              </a:ext>
            </a:extLst>
          </p:cNvPr>
          <p:cNvSpPr>
            <a:spLocks noGrp="1"/>
          </p:cNvSpPr>
          <p:nvPr/>
        </p:nvSpPr>
        <p:spPr>
          <a:xfrm>
            <a:off x="8077200" y="2419350"/>
            <a:ext cx="3048000" cy="2247900"/>
          </a:xfrm>
          <a:prstGeom prst="rect">
            <a:avLst/>
          </a:prstGeom>
          <a:solidFill>
            <a:srgbClr val="FFFFFF"/>
          </a:solidFill>
          <a:ln w="9525">
            <a:solidFill>
              <a:srgbClr val="D4DED8"/>
            </a:solidFill>
            <a:prstDash val="solid"/>
          </a:ln>
        </p:spPr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766D1E9C-501E-4324-93DD-A3B7E5EDFFAF}"/>
              </a:ext>
            </a:extLst>
          </p:cNvPr>
          <p:cNvSpPr>
            <a:spLocks noGrp="1"/>
          </p:cNvSpPr>
          <p:nvPr/>
        </p:nvSpPr>
        <p:spPr>
          <a:xfrm>
            <a:off x="8343900" y="2724150"/>
            <a:ext cx="2514600" cy="5905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defRPr sz="1800" b="1">
                <a:solidFill>
                  <a:srgbClr val="10191C"/>
                </a:solidFill>
                <a:latin typeface="Microsoft YaHei UI"/>
                <a:ea typeface="Microsoft YaHei UI"/>
                <a:cs typeface="Microsoft YaHei UI"/>
              </a:defRPr>
            </a:pPr>
            <a:r>
              <a:rPr sz="1800" b="1">
                <a:solidFill>
                  <a:srgbClr val="10191C"/>
                </a:solidFill>
                <a:latin typeface="Microsoft YaHei UI"/>
                <a:ea typeface="Microsoft YaHei UI"/>
                <a:cs typeface="Microsoft YaHei UI"/>
              </a:rPr>
              <a:t>追求极致聪明和全能</a:t>
            </a:r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3B1B0CAC-7A7B-4312-8BB9-74E2EF7150CD}"/>
              </a:ext>
            </a:extLst>
          </p:cNvPr>
          <p:cNvSpPr>
            <a:spLocks noGrp="1"/>
          </p:cNvSpPr>
          <p:nvPr/>
        </p:nvSpPr>
        <p:spPr>
          <a:xfrm>
            <a:off x="8343900" y="3524250"/>
            <a:ext cx="2514600" cy="38100"/>
          </a:xfrm>
          <a:prstGeom prst="rect">
            <a:avLst/>
          </a:prstGeom>
          <a:solidFill>
            <a:srgbClr val="F26457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id="{AF7958C0-8ED4-4845-BB22-8A060298BD16}"/>
              </a:ext>
            </a:extLst>
          </p:cNvPr>
          <p:cNvSpPr>
            <a:spLocks noGrp="1"/>
          </p:cNvSpPr>
          <p:nvPr/>
        </p:nvSpPr>
        <p:spPr>
          <a:xfrm>
            <a:off x="8343900" y="3867150"/>
            <a:ext cx="2514600" cy="5143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ctr">
              <a:defRPr sz="1725" b="1">
                <a:solidFill>
                  <a:srgbClr val="F264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26457"/>
                </a:solidFill>
                <a:latin typeface="Microsoft YaHei"/>
                <a:ea typeface="Microsoft YaHei"/>
                <a:cs typeface="Microsoft YaHei"/>
              </a:rPr>
              <a:t>ChatGPT / Claude</a:t>
            </a:r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id="{13305852-0783-4161-9D5F-DDE80E6EB50F}"/>
              </a:ext>
            </a:extLst>
          </p:cNvPr>
          <p:cNvSpPr>
            <a:spLocks noGrp="1"/>
          </p:cNvSpPr>
          <p:nvPr/>
        </p:nvSpPr>
        <p:spPr>
          <a:xfrm>
            <a:off x="2324100" y="5334000"/>
            <a:ext cx="7543800" cy="3429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ctr">
              <a:defRPr sz="1875" b="1">
                <a:solidFill>
                  <a:srgbClr val="10191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10191C"/>
                </a:solidFill>
                <a:latin typeface="Microsoft YaHei"/>
                <a:ea typeface="Microsoft YaHei"/>
                <a:cs typeface="Microsoft YaHei"/>
              </a:rPr>
              <a:t>入门建议：先固定 1-2 个工具，持续练习提问。</a:t>
            </a:r>
          </a:p>
        </p:txBody>
      </p:sp>
    </p:spTree>
    <p:extLst>
      <p:ext uri="{BB962C8B-B14F-4D97-AF65-F5344CB8AC3E}">
        <p14:creationId xmlns:p14="http://schemas.microsoft.com/office/powerpoint/2010/main" val="54477419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矩形 22">
            <a:extLst>
              <a:ext uri="{FF2B5EF4-FFF2-40B4-BE49-F238E27FC236}">
                <a16:creationId xmlns:a16="http://schemas.microsoft.com/office/drawing/2014/main" id="{7CB57CE9-F504-4B06-AABA-71426F88467B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0191C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5C231316-FD1A-46DD-831F-4F177090AAE4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95250" cy="6858000"/>
          </a:xfrm>
          <a:prstGeom prst="rect">
            <a:avLst/>
          </a:prstGeom>
          <a:solidFill>
            <a:srgbClr val="F2A33A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ECE1B1D9-54B8-49D9-8E6F-87C24A97B1B1}"/>
              </a:ext>
            </a:extLst>
          </p:cNvPr>
          <p:cNvSpPr>
            <a:spLocks noGrp="1"/>
          </p:cNvSpPr>
          <p:nvPr/>
        </p:nvSpPr>
        <p:spPr>
          <a:xfrm>
            <a:off x="95250" y="0"/>
            <a:ext cx="38100" cy="6858000"/>
          </a:xfrm>
          <a:prstGeom prst="rect">
            <a:avLst/>
          </a:prstGeom>
          <a:solidFill>
            <a:srgbClr val="F26457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4" name="椭圆 3">
            <a:extLst>
              <a:ext uri="{FF2B5EF4-FFF2-40B4-BE49-F238E27FC236}">
                <a16:creationId xmlns:a16="http://schemas.microsoft.com/office/drawing/2014/main" id="{A55D8270-1600-40A4-BA27-4E0CF7BDFF8B}"/>
              </a:ext>
            </a:extLst>
          </p:cNvPr>
          <p:cNvSpPr>
            <a:spLocks noGrp="1"/>
          </p:cNvSpPr>
          <p:nvPr/>
        </p:nvSpPr>
        <p:spPr>
          <a:xfrm>
            <a:off x="9753600" y="266700"/>
            <a:ext cx="1619250" cy="1619250"/>
          </a:xfrm>
          <a:prstGeom prst="ellipse">
            <a:avLst/>
          </a:prstGeom>
          <a:solidFill>
            <a:srgbClr val="19383A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5" name="椭圆 4">
            <a:extLst>
              <a:ext uri="{FF2B5EF4-FFF2-40B4-BE49-F238E27FC236}">
                <a16:creationId xmlns:a16="http://schemas.microsoft.com/office/drawing/2014/main" id="{9F848192-DD1D-4B70-BB64-4548666756AA}"/>
              </a:ext>
            </a:extLst>
          </p:cNvPr>
          <p:cNvSpPr>
            <a:spLocks noGrp="1"/>
          </p:cNvSpPr>
          <p:nvPr/>
        </p:nvSpPr>
        <p:spPr>
          <a:xfrm>
            <a:off x="10515600" y="4762500"/>
            <a:ext cx="1409700" cy="1409700"/>
          </a:xfrm>
          <a:prstGeom prst="ellipse">
            <a:avLst/>
          </a:prstGeom>
          <a:solidFill>
            <a:srgbClr val="34262A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6" name="kicker-14-label">
            <a:extLst>
              <a:ext uri="{FF2B5EF4-FFF2-40B4-BE49-F238E27FC236}">
                <a16:creationId xmlns:a16="http://schemas.microsoft.com/office/drawing/2014/main" id="{076DFA95-F2E9-43C5-A384-11D64CE2F783}"/>
              </a:ext>
            </a:extLst>
          </p:cNvPr>
          <p:cNvSpPr>
            <a:spLocks noGrp="1"/>
          </p:cNvSpPr>
          <p:nvPr/>
        </p:nvSpPr>
        <p:spPr>
          <a:xfrm>
            <a:off x="762000" y="685800"/>
            <a:ext cx="1714500" cy="2857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defRPr sz="1275" b="1">
                <a:solidFill>
                  <a:srgbClr val="F2A3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F2A33A"/>
                </a:solidFill>
                <a:latin typeface="Microsoft YaHei"/>
                <a:ea typeface="Microsoft YaHei"/>
                <a:cs typeface="Microsoft YaHei"/>
              </a:rPr>
              <a:t>第三部分</a:t>
            </a:r>
          </a:p>
        </p:txBody>
      </p:sp>
      <p:sp>
        <p:nvSpPr>
          <p:cNvPr id="7" name="kicker-14-marker">
            <a:extLst>
              <a:ext uri="{FF2B5EF4-FFF2-40B4-BE49-F238E27FC236}">
                <a16:creationId xmlns:a16="http://schemas.microsoft.com/office/drawing/2014/main" id="{0604A9FA-340B-4A1D-A016-674475D154CA}"/>
              </a:ext>
            </a:extLst>
          </p:cNvPr>
          <p:cNvSpPr>
            <a:spLocks noGrp="1"/>
          </p:cNvSpPr>
          <p:nvPr/>
        </p:nvSpPr>
        <p:spPr>
          <a:xfrm>
            <a:off x="552450" y="781050"/>
            <a:ext cx="114300" cy="114300"/>
          </a:xfrm>
          <a:prstGeom prst="ellipse">
            <a:avLst/>
          </a:prstGeom>
          <a:solidFill>
            <a:srgbClr val="F26457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5B855657-6630-4200-AA1B-8D1F5F1827EE}"/>
              </a:ext>
            </a:extLst>
          </p:cNvPr>
          <p:cNvSpPr>
            <a:spLocks noGrp="1"/>
          </p:cNvSpPr>
          <p:nvPr/>
        </p:nvSpPr>
        <p:spPr>
          <a:xfrm>
            <a:off x="762000" y="1390650"/>
            <a:ext cx="7429500" cy="6667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defRPr sz="4050" b="1">
                <a:solidFill>
                  <a:srgbClr val="FFFFFF"/>
                </a:solidFill>
                <a:latin typeface="Microsoft YaHei UI"/>
                <a:ea typeface="Microsoft YaHei UI"/>
                <a:cs typeface="Microsoft YaHei UI"/>
              </a:defRPr>
            </a:pPr>
            <a:r>
              <a:rPr sz="4050" b="1">
                <a:solidFill>
                  <a:srgbClr val="FFFFFF"/>
                </a:solidFill>
                <a:latin typeface="Microsoft YaHei UI"/>
                <a:ea typeface="Microsoft YaHei UI"/>
                <a:cs typeface="Microsoft YaHei UI"/>
              </a:rPr>
              <a:t>AI 能帮我们干嘛？</a:t>
            </a: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4A61DD13-C6E6-4FE8-8FE3-FE6875F52C0B}"/>
              </a:ext>
            </a:extLst>
          </p:cNvPr>
          <p:cNvSpPr>
            <a:spLocks noGrp="1"/>
          </p:cNvSpPr>
          <p:nvPr/>
        </p:nvSpPr>
        <p:spPr>
          <a:xfrm>
            <a:off x="800100" y="2209800"/>
            <a:ext cx="7239000" cy="3619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defRPr sz="1875" b="0">
                <a:solidFill>
                  <a:srgbClr val="D8E6E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0">
                <a:solidFill>
                  <a:srgbClr val="D8E6E1"/>
                </a:solidFill>
                <a:latin typeface="Microsoft YaHei"/>
                <a:ea typeface="Microsoft YaHei"/>
                <a:cs typeface="Microsoft YaHei"/>
              </a:rPr>
              <a:t>两大场景：工作效率翻倍，生活变成贴心管家。</a:t>
            </a: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1EF2331B-453A-4D99-B5C8-AD4B4A3933D1}"/>
              </a:ext>
            </a:extLst>
          </p:cNvPr>
          <p:cNvSpPr>
            <a:spLocks noGrp="1"/>
          </p:cNvSpPr>
          <p:nvPr/>
        </p:nvSpPr>
        <p:spPr>
          <a:xfrm>
            <a:off x="990600" y="3238500"/>
            <a:ext cx="4133850" cy="1733550"/>
          </a:xfrm>
          <a:prstGeom prst="rect">
            <a:avLst/>
          </a:prstGeom>
          <a:solidFill>
            <a:srgbClr val="182629"/>
          </a:solidFill>
          <a:ln w="9525">
            <a:solidFill>
              <a:srgbClr val="294448"/>
            </a:solidFill>
            <a:prstDash val="solid"/>
          </a:ln>
        </p:spPr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E4B73F56-226E-4592-B9B5-AA43089A34B4}"/>
              </a:ext>
            </a:extLst>
          </p:cNvPr>
          <p:cNvSpPr>
            <a:spLocks noGrp="1"/>
          </p:cNvSpPr>
          <p:nvPr/>
        </p:nvSpPr>
        <p:spPr>
          <a:xfrm>
            <a:off x="990600" y="3238500"/>
            <a:ext cx="66675" cy="1733550"/>
          </a:xfrm>
          <a:prstGeom prst="rect">
            <a:avLst/>
          </a:prstGeom>
          <a:solidFill>
            <a:srgbClr val="00A6A6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B1395064-5EDB-47BA-B109-47789E839D7B}"/>
              </a:ext>
            </a:extLst>
          </p:cNvPr>
          <p:cNvSpPr>
            <a:spLocks noGrp="1"/>
          </p:cNvSpPr>
          <p:nvPr/>
        </p:nvSpPr>
        <p:spPr>
          <a:xfrm>
            <a:off x="1676400" y="3429000"/>
            <a:ext cx="3238500" cy="3048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defRPr sz="1650" b="1">
                <a:solidFill>
                  <a:srgbClr val="FFFFFF"/>
                </a:solidFill>
                <a:latin typeface="Microsoft YaHei UI"/>
                <a:ea typeface="Microsoft YaHei UI"/>
                <a:cs typeface="Microsoft YaHei UI"/>
              </a:defRPr>
            </a:pPr>
            <a:r>
              <a:rPr sz="1650" b="1">
                <a:solidFill>
                  <a:srgbClr val="FFFFFF"/>
                </a:solidFill>
                <a:latin typeface="Microsoft YaHei UI"/>
                <a:ea typeface="Microsoft YaHei UI"/>
                <a:cs typeface="Microsoft YaHei UI"/>
              </a:rPr>
              <a:t>工作场景</a:t>
            </a: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FE7F487F-F921-4471-BCBA-99E32920D2D1}"/>
              </a:ext>
            </a:extLst>
          </p:cNvPr>
          <p:cNvSpPr>
            <a:spLocks noGrp="1"/>
          </p:cNvSpPr>
          <p:nvPr/>
        </p:nvSpPr>
        <p:spPr>
          <a:xfrm>
            <a:off x="1219200" y="3829050"/>
            <a:ext cx="3676650" cy="9906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defRPr sz="1650" b="0">
                <a:solidFill>
                  <a:srgbClr val="CFE0D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0">
                <a:solidFill>
                  <a:srgbClr val="CFE0DC"/>
                </a:solidFill>
                <a:latin typeface="Microsoft YaHei"/>
                <a:ea typeface="Microsoft YaHei"/>
                <a:cs typeface="Microsoft YaHei"/>
              </a:rPr>
              <a:t>总结报告、起草邮件、头脑风暴、写代码、做表格。</a:t>
            </a: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026B4338-EBB3-4D55-8ADB-E534CA8BF24B}"/>
              </a:ext>
            </a:extLst>
          </p:cNvPr>
          <p:cNvSpPr>
            <a:spLocks noGrp="1"/>
          </p:cNvSpPr>
          <p:nvPr/>
        </p:nvSpPr>
        <p:spPr>
          <a:xfrm>
            <a:off x="6076950" y="3238500"/>
            <a:ext cx="4133850" cy="1733550"/>
          </a:xfrm>
          <a:prstGeom prst="rect">
            <a:avLst/>
          </a:prstGeom>
          <a:solidFill>
            <a:srgbClr val="182629"/>
          </a:solidFill>
          <a:ln w="9525">
            <a:solidFill>
              <a:srgbClr val="294448"/>
            </a:solidFill>
            <a:prstDash val="solid"/>
          </a:ln>
        </p:spPr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D28D2B97-792D-497F-B81D-8A218EDF78C1}"/>
              </a:ext>
            </a:extLst>
          </p:cNvPr>
          <p:cNvSpPr>
            <a:spLocks noGrp="1"/>
          </p:cNvSpPr>
          <p:nvPr/>
        </p:nvSpPr>
        <p:spPr>
          <a:xfrm>
            <a:off x="6076950" y="3238500"/>
            <a:ext cx="66675" cy="1733550"/>
          </a:xfrm>
          <a:prstGeom prst="rect">
            <a:avLst/>
          </a:prstGeom>
          <a:solidFill>
            <a:srgbClr val="F2A33A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7CDFB634-97BB-4716-930C-0BBA685B6C2A}"/>
              </a:ext>
            </a:extLst>
          </p:cNvPr>
          <p:cNvSpPr>
            <a:spLocks noGrp="1"/>
          </p:cNvSpPr>
          <p:nvPr/>
        </p:nvSpPr>
        <p:spPr>
          <a:xfrm>
            <a:off x="6762750" y="3429000"/>
            <a:ext cx="3238500" cy="3048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defRPr sz="1650" b="1">
                <a:solidFill>
                  <a:srgbClr val="FFFFFF"/>
                </a:solidFill>
                <a:latin typeface="Microsoft YaHei UI"/>
                <a:ea typeface="Microsoft YaHei UI"/>
                <a:cs typeface="Microsoft YaHei UI"/>
              </a:defRPr>
            </a:pPr>
            <a:r>
              <a:rPr sz="1650" b="1">
                <a:solidFill>
                  <a:srgbClr val="FFFFFF"/>
                </a:solidFill>
                <a:latin typeface="Microsoft YaHei UI"/>
                <a:ea typeface="Microsoft YaHei UI"/>
                <a:cs typeface="Microsoft YaHei UI"/>
              </a:rPr>
              <a:t>生活场景</a:t>
            </a:r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2F2C4A81-8534-4ECD-AE57-AB72620C60FE}"/>
              </a:ext>
            </a:extLst>
          </p:cNvPr>
          <p:cNvSpPr>
            <a:spLocks noGrp="1"/>
          </p:cNvSpPr>
          <p:nvPr/>
        </p:nvSpPr>
        <p:spPr>
          <a:xfrm>
            <a:off x="6305550" y="3829050"/>
            <a:ext cx="3676650" cy="9906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defRPr sz="1650" b="0">
                <a:solidFill>
                  <a:srgbClr val="CFE0D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0">
                <a:solidFill>
                  <a:srgbClr val="CFE0DC"/>
                </a:solidFill>
                <a:latin typeface="Microsoft YaHei"/>
                <a:ea typeface="Microsoft YaHei"/>
                <a:cs typeface="Microsoft YaHei"/>
              </a:rPr>
              <a:t>旅行规划、做饭、学外语、购物比较、创意娱乐。</a:t>
            </a:r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758F71CC-05E1-40F1-B361-882CD3E9455B}"/>
              </a:ext>
            </a:extLst>
          </p:cNvPr>
          <p:cNvSpPr>
            <a:spLocks noGrp="1"/>
          </p:cNvSpPr>
          <p:nvPr/>
        </p:nvSpPr>
        <p:spPr>
          <a:xfrm>
            <a:off x="1219200" y="5581650"/>
            <a:ext cx="8591550" cy="3619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defRPr sz="1800" b="1">
                <a:solidFill>
                  <a:srgbClr val="F2A3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1">
                <a:solidFill>
                  <a:srgbClr val="F2A33A"/>
                </a:solidFill>
                <a:latin typeface="Microsoft YaHei"/>
                <a:ea typeface="Microsoft YaHei"/>
                <a:cs typeface="Microsoft YaHei"/>
              </a:rPr>
              <a:t>核心秘诀：会“念咒语”（Prompt）。指令越清晰，AI 干活越漂亮。</a:t>
            </a:r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1BCD76EA-71BC-4820-9CEF-EF3A9CE20B99}"/>
              </a:ext>
            </a:extLst>
          </p:cNvPr>
          <p:cNvSpPr>
            <a:spLocks noGrp="1"/>
          </p:cNvSpPr>
          <p:nvPr/>
        </p:nvSpPr>
        <p:spPr>
          <a:xfrm>
            <a:off x="609600" y="6515100"/>
            <a:ext cx="2476500" cy="1905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defRPr sz="750" b="0">
                <a:solidFill>
                  <a:srgbClr val="AFC2B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0">
                <a:solidFill>
                  <a:srgbClr val="AFC2BF"/>
                </a:solidFill>
                <a:latin typeface="Microsoft YaHei"/>
                <a:ea typeface="Microsoft YaHei"/>
                <a:cs typeface="Microsoft YaHei"/>
              </a:rPr>
              <a:t>人工智能课：何为AI？</a:t>
            </a: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C7DCE273-6C4E-443A-A8F1-CE9DA72AAA32}"/>
              </a:ext>
            </a:extLst>
          </p:cNvPr>
          <p:cNvSpPr>
            <a:spLocks noGrp="1"/>
          </p:cNvSpPr>
          <p:nvPr/>
        </p:nvSpPr>
        <p:spPr>
          <a:xfrm>
            <a:off x="11106150" y="6477000"/>
            <a:ext cx="495300" cy="2286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r">
              <a:defRPr sz="975" b="1">
                <a:solidFill>
                  <a:srgbClr val="AFC2BF"/>
                </a:solidFill>
                <a:latin typeface="Consolas"/>
                <a:ea typeface="Consolas"/>
                <a:cs typeface="Consolas"/>
              </a:defRPr>
            </a:pPr>
            <a:r>
              <a:rPr sz="975" b="1">
                <a:solidFill>
                  <a:srgbClr val="AFC2BF"/>
                </a:solidFill>
                <a:latin typeface="Consolas"/>
                <a:ea typeface="Consolas"/>
                <a:cs typeface="Consolas"/>
              </a:rPr>
              <a:t>14</a:t>
            </a:r>
          </a:p>
        </p:txBody>
      </p:sp>
      <p:pic>
        <p:nvPicPr>
          <p:cNvPr id="21" name="图形 20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/>
        </p:blipFill>
        <p:spPr>
          <a:xfrm>
            <a:off x="1200150" y="3429000"/>
            <a:ext cx="323850" cy="323850"/>
          </a:xfrm>
          <a:prstGeom prst="rect">
            <a:avLst/>
          </a:prstGeom>
        </p:spPr>
      </p:pic>
      <p:pic>
        <p:nvPicPr>
          <p:cNvPr id="22" name="图形 21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/>
        </p:blipFill>
        <p:spPr>
          <a:xfrm>
            <a:off x="6286500" y="3429000"/>
            <a:ext cx="323850" cy="323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60074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矩形 26">
            <a:extLst>
              <a:ext uri="{FF2B5EF4-FFF2-40B4-BE49-F238E27FC236}">
                <a16:creationId xmlns:a16="http://schemas.microsoft.com/office/drawing/2014/main" id="{0B9BF02E-6D3C-4316-A74C-A21F76DF4F76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7F9F2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969AC284-63C1-4254-B3BB-A8A179C6CE5F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95250" cy="6858000"/>
          </a:xfrm>
          <a:prstGeom prst="rect">
            <a:avLst/>
          </a:prstGeom>
          <a:solidFill>
            <a:srgbClr val="00A6A6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73F9F12E-DDAC-4C1F-85E1-E0AD15C6A859}"/>
              </a:ext>
            </a:extLst>
          </p:cNvPr>
          <p:cNvSpPr>
            <a:spLocks noGrp="1"/>
          </p:cNvSpPr>
          <p:nvPr/>
        </p:nvSpPr>
        <p:spPr>
          <a:xfrm>
            <a:off x="95250" y="0"/>
            <a:ext cx="38100" cy="6858000"/>
          </a:xfrm>
          <a:prstGeom prst="rect">
            <a:avLst/>
          </a:prstGeom>
          <a:solidFill>
            <a:srgbClr val="F2A33A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ACCB1606-33A0-47A6-B022-870E42C53EDB}"/>
              </a:ext>
            </a:extLst>
          </p:cNvPr>
          <p:cNvSpPr>
            <a:spLocks noGrp="1"/>
          </p:cNvSpPr>
          <p:nvPr/>
        </p:nvSpPr>
        <p:spPr>
          <a:xfrm>
            <a:off x="0" y="6191250"/>
            <a:ext cx="12192000" cy="666750"/>
          </a:xfrm>
          <a:prstGeom prst="rect">
            <a:avLst/>
          </a:prstGeom>
          <a:solidFill>
            <a:srgbClr val="EEF5F0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5" name="椭圆 4">
            <a:extLst>
              <a:ext uri="{FF2B5EF4-FFF2-40B4-BE49-F238E27FC236}">
                <a16:creationId xmlns:a16="http://schemas.microsoft.com/office/drawing/2014/main" id="{0A79A739-6963-493B-AF67-4AFCDBF8C2C8}"/>
              </a:ext>
            </a:extLst>
          </p:cNvPr>
          <p:cNvSpPr>
            <a:spLocks noGrp="1"/>
          </p:cNvSpPr>
          <p:nvPr/>
        </p:nvSpPr>
        <p:spPr>
          <a:xfrm>
            <a:off x="10325100" y="266700"/>
            <a:ext cx="1428750" cy="1428750"/>
          </a:xfrm>
          <a:prstGeom prst="ellipse">
            <a:avLst/>
          </a:prstGeom>
          <a:solidFill>
            <a:srgbClr val="E2F2EF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6" name="椭圆 5">
            <a:extLst>
              <a:ext uri="{FF2B5EF4-FFF2-40B4-BE49-F238E27FC236}">
                <a16:creationId xmlns:a16="http://schemas.microsoft.com/office/drawing/2014/main" id="{70B82480-4174-40E1-8773-1F5EE7A611F0}"/>
              </a:ext>
            </a:extLst>
          </p:cNvPr>
          <p:cNvSpPr>
            <a:spLocks noGrp="1"/>
          </p:cNvSpPr>
          <p:nvPr/>
        </p:nvSpPr>
        <p:spPr>
          <a:xfrm>
            <a:off x="10744200" y="5029200"/>
            <a:ext cx="1200150" cy="1200150"/>
          </a:xfrm>
          <a:prstGeom prst="ellipse">
            <a:avLst/>
          </a:prstGeom>
          <a:solidFill>
            <a:srgbClr val="FFEBD4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7" name="kicker-15-marker">
            <a:extLst>
              <a:ext uri="{FF2B5EF4-FFF2-40B4-BE49-F238E27FC236}">
                <a16:creationId xmlns:a16="http://schemas.microsoft.com/office/drawing/2014/main" id="{3DA5813A-3A87-4945-8FAF-5CAB3B739BB8}"/>
              </a:ext>
            </a:extLst>
          </p:cNvPr>
          <p:cNvSpPr>
            <a:spLocks noGrp="1"/>
          </p:cNvSpPr>
          <p:nvPr/>
        </p:nvSpPr>
        <p:spPr>
          <a:xfrm>
            <a:off x="609600" y="457200"/>
            <a:ext cx="114300" cy="114300"/>
          </a:xfrm>
          <a:prstGeom prst="ellipse">
            <a:avLst/>
          </a:prstGeom>
          <a:solidFill>
            <a:srgbClr val="F26457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8" name="kicker-15-label">
            <a:extLst>
              <a:ext uri="{FF2B5EF4-FFF2-40B4-BE49-F238E27FC236}">
                <a16:creationId xmlns:a16="http://schemas.microsoft.com/office/drawing/2014/main" id="{68BF3EC4-C853-4143-967C-7C762E2EF1FE}"/>
              </a:ext>
            </a:extLst>
          </p:cNvPr>
          <p:cNvSpPr>
            <a:spLocks noGrp="1"/>
          </p:cNvSpPr>
          <p:nvPr/>
        </p:nvSpPr>
        <p:spPr>
          <a:xfrm>
            <a:off x="800100" y="400050"/>
            <a:ext cx="2571750" cy="2476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ctr"/>
          <a:lstStyle/>
          <a:p>
            <a:pPr algn="l">
              <a:defRPr sz="900" b="1">
                <a:solidFill>
                  <a:srgbClr val="65727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657276"/>
                </a:solidFill>
                <a:latin typeface="Microsoft YaHei"/>
                <a:ea typeface="Microsoft YaHei"/>
                <a:cs typeface="Microsoft YaHei"/>
              </a:rPr>
              <a:t>工作案例</a:t>
            </a: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D2A2B81B-BAAE-40CC-BA1E-38CF0C6C9FC0}"/>
              </a:ext>
            </a:extLst>
          </p:cNvPr>
          <p:cNvSpPr>
            <a:spLocks noGrp="1"/>
          </p:cNvSpPr>
          <p:nvPr/>
        </p:nvSpPr>
        <p:spPr>
          <a:xfrm>
            <a:off x="609600" y="742950"/>
            <a:ext cx="8858250" cy="7810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defRPr sz="2550" b="1">
                <a:solidFill>
                  <a:srgbClr val="10191C"/>
                </a:solidFill>
                <a:latin typeface="Microsoft YaHei UI"/>
                <a:ea typeface="Microsoft YaHei UI"/>
                <a:cs typeface="Microsoft YaHei UI"/>
              </a:defRPr>
            </a:pPr>
            <a:r>
              <a:rPr sz="2550" b="1">
                <a:solidFill>
                  <a:srgbClr val="10191C"/>
                </a:solidFill>
                <a:latin typeface="Microsoft YaHei UI"/>
                <a:ea typeface="Microsoft YaHei UI"/>
                <a:cs typeface="Microsoft YaHei UI"/>
              </a:rPr>
              <a:t>长报告先交给 AI 压缩成可讨论的 5 个要点。</a:t>
            </a: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6222399D-A292-415E-8922-211697B25C7C}"/>
              </a:ext>
            </a:extLst>
          </p:cNvPr>
          <p:cNvSpPr>
            <a:spLocks noGrp="1"/>
          </p:cNvSpPr>
          <p:nvPr/>
        </p:nvSpPr>
        <p:spPr>
          <a:xfrm>
            <a:off x="628650" y="1543050"/>
            <a:ext cx="8191500" cy="4191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defRPr sz="1275" b="0">
                <a:solidFill>
                  <a:srgbClr val="65727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657276"/>
                </a:solidFill>
                <a:latin typeface="Microsoft YaHei"/>
                <a:ea typeface="Microsoft YaHei"/>
                <a:cs typeface="Microsoft YaHei"/>
              </a:rPr>
              <a:t>痛点：老板发来一份 50 页行业报告，半小时后要开会讨论。</a:t>
            </a: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E80B5388-E274-4A59-A4D6-0466CADBAE6F}"/>
              </a:ext>
            </a:extLst>
          </p:cNvPr>
          <p:cNvSpPr>
            <a:spLocks noGrp="1"/>
          </p:cNvSpPr>
          <p:nvPr/>
        </p:nvSpPr>
        <p:spPr>
          <a:xfrm>
            <a:off x="609600" y="6515100"/>
            <a:ext cx="2476500" cy="1905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defRPr sz="750" b="0">
                <a:solidFill>
                  <a:srgbClr val="70808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0">
                <a:solidFill>
                  <a:srgbClr val="708080"/>
                </a:solidFill>
                <a:latin typeface="Microsoft YaHei"/>
                <a:ea typeface="Microsoft YaHei"/>
                <a:cs typeface="Microsoft YaHei"/>
              </a:rPr>
              <a:t>人工智能课：何为AI？</a:t>
            </a: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040B4E2C-F440-4156-91EC-6A62B57F8BF2}"/>
              </a:ext>
            </a:extLst>
          </p:cNvPr>
          <p:cNvSpPr>
            <a:spLocks noGrp="1"/>
          </p:cNvSpPr>
          <p:nvPr/>
        </p:nvSpPr>
        <p:spPr>
          <a:xfrm>
            <a:off x="11106150" y="6477000"/>
            <a:ext cx="495300" cy="2286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r">
              <a:defRPr sz="975" b="1">
                <a:solidFill>
                  <a:srgbClr val="708080"/>
                </a:solidFill>
                <a:latin typeface="Consolas"/>
                <a:ea typeface="Consolas"/>
                <a:cs typeface="Consolas"/>
              </a:defRPr>
            </a:pPr>
            <a:r>
              <a:rPr sz="975" b="1">
                <a:solidFill>
                  <a:srgbClr val="708080"/>
                </a:solidFill>
                <a:latin typeface="Consolas"/>
                <a:ea typeface="Consolas"/>
                <a:cs typeface="Consolas"/>
              </a:rPr>
              <a:t>15</a:t>
            </a: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48330E91-AF46-4680-AB1B-9F53BE7F1341}"/>
              </a:ext>
            </a:extLst>
          </p:cNvPr>
          <p:cNvSpPr>
            <a:spLocks noGrp="1"/>
          </p:cNvSpPr>
          <p:nvPr/>
        </p:nvSpPr>
        <p:spPr>
          <a:xfrm>
            <a:off x="819150" y="2324100"/>
            <a:ext cx="3028950" cy="2190750"/>
          </a:xfrm>
          <a:prstGeom prst="rect">
            <a:avLst/>
          </a:prstGeom>
          <a:solidFill>
            <a:srgbClr val="FFFFFF"/>
          </a:solidFill>
          <a:ln w="9525">
            <a:solidFill>
              <a:srgbClr val="D4DED8"/>
            </a:solidFill>
            <a:prstDash val="solid"/>
          </a:ln>
        </p:spPr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878519B2-4456-438E-BEF3-1B31FD8FBEB7}"/>
              </a:ext>
            </a:extLst>
          </p:cNvPr>
          <p:cNvSpPr>
            <a:spLocks noGrp="1"/>
          </p:cNvSpPr>
          <p:nvPr/>
        </p:nvSpPr>
        <p:spPr>
          <a:xfrm>
            <a:off x="819150" y="2324100"/>
            <a:ext cx="66675" cy="2190750"/>
          </a:xfrm>
          <a:prstGeom prst="rect">
            <a:avLst/>
          </a:prstGeom>
          <a:solidFill>
            <a:srgbClr val="F26457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424939EA-2FAE-45B5-BF42-550516C658E5}"/>
              </a:ext>
            </a:extLst>
          </p:cNvPr>
          <p:cNvSpPr>
            <a:spLocks noGrp="1"/>
          </p:cNvSpPr>
          <p:nvPr/>
        </p:nvSpPr>
        <p:spPr>
          <a:xfrm>
            <a:off x="1504950" y="2514600"/>
            <a:ext cx="2133600" cy="3048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defRPr sz="1650" b="1">
                <a:solidFill>
                  <a:srgbClr val="10191C"/>
                </a:solidFill>
                <a:latin typeface="Microsoft YaHei UI"/>
                <a:ea typeface="Microsoft YaHei UI"/>
                <a:cs typeface="Microsoft YaHei UI"/>
              </a:defRPr>
            </a:pPr>
            <a:r>
              <a:rPr sz="1650" b="1">
                <a:solidFill>
                  <a:srgbClr val="10191C"/>
                </a:solidFill>
                <a:latin typeface="Microsoft YaHei UI"/>
                <a:ea typeface="Microsoft YaHei UI"/>
                <a:cs typeface="Microsoft YaHei UI"/>
              </a:rPr>
              <a:t>痛点</a:t>
            </a: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485A0419-10ED-43D2-92A6-EADED51BCC70}"/>
              </a:ext>
            </a:extLst>
          </p:cNvPr>
          <p:cNvSpPr>
            <a:spLocks noGrp="1"/>
          </p:cNvSpPr>
          <p:nvPr/>
        </p:nvSpPr>
        <p:spPr>
          <a:xfrm>
            <a:off x="1047750" y="2914650"/>
            <a:ext cx="2571750" cy="14478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defRPr sz="1500" b="0">
                <a:solidFill>
                  <a:srgbClr val="22303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0">
                <a:solidFill>
                  <a:srgbClr val="223033"/>
                </a:solidFill>
                <a:latin typeface="Microsoft YaHei"/>
                <a:ea typeface="Microsoft YaHei"/>
                <a:cs typeface="Microsoft YaHei"/>
              </a:rPr>
              <a:t>长篇大论太多，时间又太少。</a:t>
            </a:r>
          </a:p>
          <a:p>
            <a:endParaRPr sz="1500" b="0">
              <a:solidFill>
                <a:srgbClr val="223033"/>
              </a:solidFill>
              <a:latin typeface="Microsoft YaHei"/>
              <a:ea typeface="Microsoft YaHei"/>
              <a:cs typeface="Microsoft YaHei"/>
            </a:endParaRPr>
          </a:p>
          <a:p>
            <a:pPr algn="l">
              <a:defRPr sz="1500" b="0">
                <a:solidFill>
                  <a:srgbClr val="22303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0">
                <a:solidFill>
                  <a:srgbClr val="223033"/>
                </a:solidFill>
                <a:latin typeface="Microsoft YaHei"/>
                <a:ea typeface="Microsoft YaHei"/>
                <a:cs typeface="Microsoft YaHei"/>
              </a:rPr>
              <a:t>人脑先读完，会议已经开始了。</a:t>
            </a:r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51F4EAFE-5B8E-4180-99D5-27F652D386E1}"/>
              </a:ext>
            </a:extLst>
          </p:cNvPr>
          <p:cNvSpPr>
            <a:spLocks noGrp="1"/>
          </p:cNvSpPr>
          <p:nvPr/>
        </p:nvSpPr>
        <p:spPr>
          <a:xfrm>
            <a:off x="4591050" y="2324100"/>
            <a:ext cx="3028950" cy="2190750"/>
          </a:xfrm>
          <a:prstGeom prst="rect">
            <a:avLst/>
          </a:prstGeom>
          <a:solidFill>
            <a:srgbClr val="FFFFFF"/>
          </a:solidFill>
          <a:ln w="9525">
            <a:solidFill>
              <a:srgbClr val="D4DED8"/>
            </a:solidFill>
            <a:prstDash val="solid"/>
          </a:ln>
        </p:spPr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6D44EA48-692D-44FF-96B7-C45F30CA1BC9}"/>
              </a:ext>
            </a:extLst>
          </p:cNvPr>
          <p:cNvSpPr>
            <a:spLocks noGrp="1"/>
          </p:cNvSpPr>
          <p:nvPr/>
        </p:nvSpPr>
        <p:spPr>
          <a:xfrm>
            <a:off x="4591050" y="2324100"/>
            <a:ext cx="66675" cy="2190750"/>
          </a:xfrm>
          <a:prstGeom prst="rect">
            <a:avLst/>
          </a:prstGeom>
          <a:solidFill>
            <a:srgbClr val="00A6A6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55F1471D-D995-4BA5-9877-76695B12B5B5}"/>
              </a:ext>
            </a:extLst>
          </p:cNvPr>
          <p:cNvSpPr>
            <a:spLocks noGrp="1"/>
          </p:cNvSpPr>
          <p:nvPr/>
        </p:nvSpPr>
        <p:spPr>
          <a:xfrm>
            <a:off x="5276850" y="2514600"/>
            <a:ext cx="2133600" cy="3048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defRPr sz="1650" b="1">
                <a:solidFill>
                  <a:srgbClr val="10191C"/>
                </a:solidFill>
                <a:latin typeface="Microsoft YaHei UI"/>
                <a:ea typeface="Microsoft YaHei UI"/>
                <a:cs typeface="Microsoft YaHei UI"/>
              </a:defRPr>
            </a:pPr>
            <a:r>
              <a:rPr sz="1650" b="1">
                <a:solidFill>
                  <a:srgbClr val="10191C"/>
                </a:solidFill>
                <a:latin typeface="Microsoft YaHei UI"/>
                <a:ea typeface="Microsoft YaHei UI"/>
                <a:cs typeface="Microsoft YaHei UI"/>
              </a:rPr>
              <a:t>AI 登场</a:t>
            </a: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59A8921C-8904-4DDD-8F60-3E95D84B0797}"/>
              </a:ext>
            </a:extLst>
          </p:cNvPr>
          <p:cNvSpPr>
            <a:spLocks noGrp="1"/>
          </p:cNvSpPr>
          <p:nvPr/>
        </p:nvSpPr>
        <p:spPr>
          <a:xfrm>
            <a:off x="4819650" y="2914650"/>
            <a:ext cx="2571750" cy="14478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defRPr sz="1500" b="0">
                <a:solidFill>
                  <a:srgbClr val="22303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0">
                <a:solidFill>
                  <a:srgbClr val="223033"/>
                </a:solidFill>
                <a:latin typeface="Microsoft YaHei"/>
                <a:ea typeface="Microsoft YaHei"/>
                <a:cs typeface="Microsoft YaHei"/>
              </a:rPr>
              <a:t>把 PDF 扔给 Kimi。</a:t>
            </a:r>
          </a:p>
          <a:p>
            <a:endParaRPr sz="1500" b="0">
              <a:solidFill>
                <a:srgbClr val="223033"/>
              </a:solidFill>
              <a:latin typeface="Microsoft YaHei"/>
              <a:ea typeface="Microsoft YaHei"/>
              <a:cs typeface="Microsoft YaHei"/>
            </a:endParaRPr>
          </a:p>
          <a:p>
            <a:pPr algn="l">
              <a:defRPr sz="1500" b="0">
                <a:solidFill>
                  <a:srgbClr val="22303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0">
                <a:solidFill>
                  <a:srgbClr val="223033"/>
                </a:solidFill>
                <a:latin typeface="Microsoft YaHei"/>
                <a:ea typeface="Microsoft YaHei"/>
                <a:cs typeface="Microsoft YaHei"/>
              </a:rPr>
              <a:t>先让它压缩，</a:t>
            </a:r>
          </a:p>
          <a:p>
            <a:pPr algn="l">
              <a:defRPr sz="1500" b="0">
                <a:solidFill>
                  <a:srgbClr val="22303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0">
                <a:solidFill>
                  <a:srgbClr val="223033"/>
                </a:solidFill>
                <a:latin typeface="Microsoft YaHei"/>
                <a:ea typeface="Microsoft YaHei"/>
                <a:cs typeface="Microsoft YaHei"/>
              </a:rPr>
              <a:t>再提炼对公司的影响。</a:t>
            </a:r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C4789572-CCC4-4102-A6B2-46134B3A5BE7}"/>
              </a:ext>
            </a:extLst>
          </p:cNvPr>
          <p:cNvSpPr>
            <a:spLocks noGrp="1"/>
          </p:cNvSpPr>
          <p:nvPr/>
        </p:nvSpPr>
        <p:spPr>
          <a:xfrm>
            <a:off x="8362950" y="2324100"/>
            <a:ext cx="3028950" cy="2190750"/>
          </a:xfrm>
          <a:prstGeom prst="rect">
            <a:avLst/>
          </a:prstGeom>
          <a:solidFill>
            <a:srgbClr val="223033"/>
          </a:solidFill>
          <a:ln w="9525">
            <a:solidFill>
              <a:srgbClr val="223033"/>
            </a:solidFill>
            <a:prstDash val="solid"/>
          </a:ln>
        </p:spPr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E7FEF19E-09FC-4243-A54A-984E8970EDC6}"/>
              </a:ext>
            </a:extLst>
          </p:cNvPr>
          <p:cNvSpPr>
            <a:spLocks noGrp="1"/>
          </p:cNvSpPr>
          <p:nvPr/>
        </p:nvSpPr>
        <p:spPr>
          <a:xfrm>
            <a:off x="8572500" y="2438400"/>
            <a:ext cx="1524000" cy="2476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defRPr sz="1050" b="1">
                <a:solidFill>
                  <a:srgbClr val="F2A3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2A33A"/>
                </a:solidFill>
                <a:latin typeface="Microsoft YaHei"/>
                <a:ea typeface="Microsoft YaHei"/>
                <a:cs typeface="Microsoft YaHei"/>
              </a:rPr>
              <a:t>咒语 / Prompt</a:t>
            </a:r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704B38AA-E188-4AB8-AE99-5FD27FA67E75}"/>
              </a:ext>
            </a:extLst>
          </p:cNvPr>
          <p:cNvSpPr>
            <a:spLocks noGrp="1"/>
          </p:cNvSpPr>
          <p:nvPr/>
        </p:nvSpPr>
        <p:spPr>
          <a:xfrm>
            <a:off x="8572500" y="2724150"/>
            <a:ext cx="2609850" cy="16764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defRPr sz="1350" b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请帮我总结这份报告的核心结论，</a:t>
            </a:r>
          </a:p>
          <a:p>
            <a:pPr algn="l">
              <a:defRPr sz="1350" b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用 5 个要点列出，</a:t>
            </a:r>
          </a:p>
          <a:p>
            <a:pPr algn="l">
              <a:defRPr sz="1350" b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并说明对我们公司的潜在影响。</a:t>
            </a:r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id="{63BB8047-ED76-4C29-9149-B0DA122E2843}"/>
              </a:ext>
            </a:extLst>
          </p:cNvPr>
          <p:cNvSpPr>
            <a:spLocks noGrp="1"/>
          </p:cNvSpPr>
          <p:nvPr/>
        </p:nvSpPr>
        <p:spPr>
          <a:xfrm>
            <a:off x="1428750" y="5200650"/>
            <a:ext cx="9334500" cy="3429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ctr">
              <a:defRPr sz="1725" b="1">
                <a:solidFill>
                  <a:srgbClr val="10191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10191C"/>
                </a:solidFill>
                <a:latin typeface="Microsoft YaHei"/>
                <a:ea typeface="Microsoft YaHei"/>
                <a:cs typeface="Microsoft YaHei"/>
              </a:rPr>
              <a:t>输出目标：会议前拿到“能说得清”的摘要，而不是只得到一堆复制粘贴。</a:t>
            </a:r>
          </a:p>
        </p:txBody>
      </p:sp>
      <p:pic>
        <p:nvPicPr>
          <p:cNvPr id="25" name="图形 24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/>
        </p:blipFill>
        <p:spPr>
          <a:xfrm>
            <a:off x="1028700" y="2514600"/>
            <a:ext cx="323850" cy="323850"/>
          </a:xfrm>
          <a:prstGeom prst="rect">
            <a:avLst/>
          </a:prstGeom>
        </p:spPr>
      </p:pic>
      <p:pic>
        <p:nvPicPr>
          <p:cNvPr id="26" name="图形 25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/>
        </p:blipFill>
        <p:spPr>
          <a:xfrm>
            <a:off x="4800600" y="2514600"/>
            <a:ext cx="323850" cy="323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316664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矩形 23">
            <a:extLst>
              <a:ext uri="{FF2B5EF4-FFF2-40B4-BE49-F238E27FC236}">
                <a16:creationId xmlns:a16="http://schemas.microsoft.com/office/drawing/2014/main" id="{728229FB-C4FA-45F8-87F1-6F89A6435FA5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7F9F2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C3DEB2FF-33D3-473D-9324-2E4680A4D174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95250" cy="6858000"/>
          </a:xfrm>
          <a:prstGeom prst="rect">
            <a:avLst/>
          </a:prstGeom>
          <a:solidFill>
            <a:srgbClr val="00A6A6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EEDF2F75-9AC7-494F-BF45-DF9BD3C21B46}"/>
              </a:ext>
            </a:extLst>
          </p:cNvPr>
          <p:cNvSpPr>
            <a:spLocks noGrp="1"/>
          </p:cNvSpPr>
          <p:nvPr/>
        </p:nvSpPr>
        <p:spPr>
          <a:xfrm>
            <a:off x="95250" y="0"/>
            <a:ext cx="38100" cy="6858000"/>
          </a:xfrm>
          <a:prstGeom prst="rect">
            <a:avLst/>
          </a:prstGeom>
          <a:solidFill>
            <a:srgbClr val="F2A33A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C7C4B021-30DB-4D7A-A0AA-2F37A7108CD4}"/>
              </a:ext>
            </a:extLst>
          </p:cNvPr>
          <p:cNvSpPr>
            <a:spLocks noGrp="1"/>
          </p:cNvSpPr>
          <p:nvPr/>
        </p:nvSpPr>
        <p:spPr>
          <a:xfrm>
            <a:off x="0" y="6191250"/>
            <a:ext cx="12192000" cy="666750"/>
          </a:xfrm>
          <a:prstGeom prst="rect">
            <a:avLst/>
          </a:prstGeom>
          <a:solidFill>
            <a:srgbClr val="EEF5F0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5" name="椭圆 4">
            <a:extLst>
              <a:ext uri="{FF2B5EF4-FFF2-40B4-BE49-F238E27FC236}">
                <a16:creationId xmlns:a16="http://schemas.microsoft.com/office/drawing/2014/main" id="{49E916EC-B909-45C8-B926-5EDA6AFDC326}"/>
              </a:ext>
            </a:extLst>
          </p:cNvPr>
          <p:cNvSpPr>
            <a:spLocks noGrp="1"/>
          </p:cNvSpPr>
          <p:nvPr/>
        </p:nvSpPr>
        <p:spPr>
          <a:xfrm>
            <a:off x="10325100" y="266700"/>
            <a:ext cx="1428750" cy="1428750"/>
          </a:xfrm>
          <a:prstGeom prst="ellipse">
            <a:avLst/>
          </a:prstGeom>
          <a:solidFill>
            <a:srgbClr val="E2F2EF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6" name="椭圆 5">
            <a:extLst>
              <a:ext uri="{FF2B5EF4-FFF2-40B4-BE49-F238E27FC236}">
                <a16:creationId xmlns:a16="http://schemas.microsoft.com/office/drawing/2014/main" id="{366E919E-8D93-4E06-90A6-519FB8D8B585}"/>
              </a:ext>
            </a:extLst>
          </p:cNvPr>
          <p:cNvSpPr>
            <a:spLocks noGrp="1"/>
          </p:cNvSpPr>
          <p:nvPr/>
        </p:nvSpPr>
        <p:spPr>
          <a:xfrm>
            <a:off x="10744200" y="5029200"/>
            <a:ext cx="1200150" cy="1200150"/>
          </a:xfrm>
          <a:prstGeom prst="ellipse">
            <a:avLst/>
          </a:prstGeom>
          <a:solidFill>
            <a:srgbClr val="FFEBD4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7" name="kicker-16-marker">
            <a:extLst>
              <a:ext uri="{FF2B5EF4-FFF2-40B4-BE49-F238E27FC236}">
                <a16:creationId xmlns:a16="http://schemas.microsoft.com/office/drawing/2014/main" id="{AC32C72E-B371-40EC-A494-08097415DAD2}"/>
              </a:ext>
            </a:extLst>
          </p:cNvPr>
          <p:cNvSpPr>
            <a:spLocks noGrp="1"/>
          </p:cNvSpPr>
          <p:nvPr/>
        </p:nvSpPr>
        <p:spPr>
          <a:xfrm>
            <a:off x="609600" y="457200"/>
            <a:ext cx="114300" cy="114300"/>
          </a:xfrm>
          <a:prstGeom prst="ellipse">
            <a:avLst/>
          </a:prstGeom>
          <a:solidFill>
            <a:srgbClr val="F26457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8" name="kicker-16-label">
            <a:extLst>
              <a:ext uri="{FF2B5EF4-FFF2-40B4-BE49-F238E27FC236}">
                <a16:creationId xmlns:a16="http://schemas.microsoft.com/office/drawing/2014/main" id="{2FC0B7AE-AB5F-4C79-9DBA-9A8FA0A3BF99}"/>
              </a:ext>
            </a:extLst>
          </p:cNvPr>
          <p:cNvSpPr>
            <a:spLocks noGrp="1"/>
          </p:cNvSpPr>
          <p:nvPr/>
        </p:nvSpPr>
        <p:spPr>
          <a:xfrm>
            <a:off x="800100" y="400050"/>
            <a:ext cx="2571750" cy="2476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ctr"/>
          <a:lstStyle/>
          <a:p>
            <a:pPr algn="l">
              <a:defRPr sz="900" b="1">
                <a:solidFill>
                  <a:srgbClr val="65727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657276"/>
                </a:solidFill>
                <a:latin typeface="Microsoft YaHei"/>
                <a:ea typeface="Microsoft YaHei"/>
                <a:cs typeface="Microsoft YaHei"/>
              </a:rPr>
              <a:t>工作案例</a:t>
            </a: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CBAEF5A2-7B30-4181-A637-379025FFF707}"/>
              </a:ext>
            </a:extLst>
          </p:cNvPr>
          <p:cNvSpPr>
            <a:spLocks noGrp="1"/>
          </p:cNvSpPr>
          <p:nvPr/>
        </p:nvSpPr>
        <p:spPr>
          <a:xfrm>
            <a:off x="609600" y="742950"/>
            <a:ext cx="8858250" cy="7810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defRPr sz="2550" b="1">
                <a:solidFill>
                  <a:srgbClr val="10191C"/>
                </a:solidFill>
                <a:latin typeface="Microsoft YaHei UI"/>
                <a:ea typeface="Microsoft YaHei UI"/>
                <a:cs typeface="Microsoft YaHei UI"/>
              </a:defRPr>
            </a:pPr>
            <a:r>
              <a:rPr sz="2550" b="1">
                <a:solidFill>
                  <a:srgbClr val="10191C"/>
                </a:solidFill>
                <a:latin typeface="Microsoft YaHei UI"/>
                <a:ea typeface="Microsoft YaHei UI"/>
                <a:cs typeface="Microsoft YaHei UI"/>
              </a:rPr>
              <a:t>邮件写不出时，让 AI 先给你一版可修改的底稿。</a:t>
            </a: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B7DAAE65-1618-4490-9554-9B9903D1D7C7}"/>
              </a:ext>
            </a:extLst>
          </p:cNvPr>
          <p:cNvSpPr>
            <a:spLocks noGrp="1"/>
          </p:cNvSpPr>
          <p:nvPr/>
        </p:nvSpPr>
        <p:spPr>
          <a:xfrm>
            <a:off x="628650" y="1543050"/>
            <a:ext cx="8191500" cy="4191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defRPr sz="1275" b="0">
                <a:solidFill>
                  <a:srgbClr val="65727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657276"/>
                </a:solidFill>
                <a:latin typeface="Microsoft YaHei"/>
                <a:ea typeface="Microsoft YaHei"/>
                <a:cs typeface="Microsoft YaHei"/>
              </a:rPr>
              <a:t>痛点：重要客户催款邮件，既要专业礼貌，又要把期限说清楚。</a:t>
            </a: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8C3F716F-4DAB-43A7-987E-50EBC5E8102D}"/>
              </a:ext>
            </a:extLst>
          </p:cNvPr>
          <p:cNvSpPr>
            <a:spLocks noGrp="1"/>
          </p:cNvSpPr>
          <p:nvPr/>
        </p:nvSpPr>
        <p:spPr>
          <a:xfrm>
            <a:off x="609600" y="6515100"/>
            <a:ext cx="2476500" cy="1905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defRPr sz="750" b="0">
                <a:solidFill>
                  <a:srgbClr val="70808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0">
                <a:solidFill>
                  <a:srgbClr val="708080"/>
                </a:solidFill>
                <a:latin typeface="Microsoft YaHei"/>
                <a:ea typeface="Microsoft YaHei"/>
                <a:cs typeface="Microsoft YaHei"/>
              </a:rPr>
              <a:t>人工智能课：何为AI？</a:t>
            </a: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46D1C335-1AA3-4AD1-A58B-77995AB7763F}"/>
              </a:ext>
            </a:extLst>
          </p:cNvPr>
          <p:cNvSpPr>
            <a:spLocks noGrp="1"/>
          </p:cNvSpPr>
          <p:nvPr/>
        </p:nvSpPr>
        <p:spPr>
          <a:xfrm>
            <a:off x="11106150" y="6477000"/>
            <a:ext cx="495300" cy="2286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r">
              <a:defRPr sz="975" b="1">
                <a:solidFill>
                  <a:srgbClr val="708080"/>
                </a:solidFill>
                <a:latin typeface="Consolas"/>
                <a:ea typeface="Consolas"/>
                <a:cs typeface="Consolas"/>
              </a:defRPr>
            </a:pPr>
            <a:r>
              <a:rPr sz="975" b="1">
                <a:solidFill>
                  <a:srgbClr val="708080"/>
                </a:solidFill>
                <a:latin typeface="Consolas"/>
                <a:ea typeface="Consolas"/>
                <a:cs typeface="Consolas"/>
              </a:rPr>
              <a:t>16</a:t>
            </a: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1C07D938-2F1D-453D-82DD-02959400D4DA}"/>
              </a:ext>
            </a:extLst>
          </p:cNvPr>
          <p:cNvSpPr>
            <a:spLocks noGrp="1"/>
          </p:cNvSpPr>
          <p:nvPr/>
        </p:nvSpPr>
        <p:spPr>
          <a:xfrm>
            <a:off x="914400" y="2381250"/>
            <a:ext cx="4305300" cy="2667000"/>
          </a:xfrm>
          <a:prstGeom prst="rect">
            <a:avLst/>
          </a:prstGeom>
          <a:solidFill>
            <a:srgbClr val="FFFFFF"/>
          </a:solidFill>
          <a:ln w="9525">
            <a:solidFill>
              <a:srgbClr val="D4DED8"/>
            </a:solidFill>
            <a:prstDash val="solid"/>
          </a:ln>
        </p:spPr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F3E5B565-F0ED-4FFA-A10F-0B096150E8C4}"/>
              </a:ext>
            </a:extLst>
          </p:cNvPr>
          <p:cNvSpPr>
            <a:spLocks noGrp="1"/>
          </p:cNvSpPr>
          <p:nvPr/>
        </p:nvSpPr>
        <p:spPr>
          <a:xfrm>
            <a:off x="1200150" y="2705100"/>
            <a:ext cx="1809750" cy="2667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defRPr sz="1800" b="1">
                <a:solidFill>
                  <a:srgbClr val="10191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1">
                <a:solidFill>
                  <a:srgbClr val="10191C"/>
                </a:solidFill>
                <a:latin typeface="Microsoft YaHei"/>
                <a:ea typeface="Microsoft YaHei"/>
                <a:cs typeface="Microsoft YaHei"/>
              </a:rPr>
              <a:t>语气控制杆</a:t>
            </a:r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51FA58C9-D0B1-498F-9443-F92E9045A478}"/>
              </a:ext>
            </a:extLst>
          </p:cNvPr>
          <p:cNvSpPr>
            <a:spLocks noGrp="1"/>
          </p:cNvSpPr>
          <p:nvPr/>
        </p:nvSpPr>
        <p:spPr>
          <a:xfrm>
            <a:off x="1200150" y="3371850"/>
            <a:ext cx="762000" cy="2286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defRPr sz="1350" b="0">
                <a:solidFill>
                  <a:srgbClr val="65727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657276"/>
                </a:solidFill>
                <a:latin typeface="Microsoft YaHei"/>
                <a:ea typeface="Microsoft YaHei"/>
                <a:cs typeface="Microsoft YaHei"/>
              </a:rPr>
              <a:t>礼貌</a:t>
            </a: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0039F954-5037-4C24-8191-A7326E0D886D}"/>
              </a:ext>
            </a:extLst>
          </p:cNvPr>
          <p:cNvSpPr>
            <a:spLocks noGrp="1"/>
          </p:cNvSpPr>
          <p:nvPr/>
        </p:nvSpPr>
        <p:spPr>
          <a:xfrm>
            <a:off x="4191000" y="3371850"/>
            <a:ext cx="762000" cy="2286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r">
              <a:defRPr sz="1350" b="0">
                <a:solidFill>
                  <a:srgbClr val="65727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657276"/>
                </a:solidFill>
                <a:latin typeface="Microsoft YaHei"/>
                <a:ea typeface="Microsoft YaHei"/>
                <a:cs typeface="Microsoft YaHei"/>
              </a:rPr>
              <a:t>坚定</a:t>
            </a:r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5D07091E-CBF3-4309-B2B1-D70A84858564}"/>
              </a:ext>
            </a:extLst>
          </p:cNvPr>
          <p:cNvSpPr>
            <a:spLocks noGrp="1"/>
          </p:cNvSpPr>
          <p:nvPr/>
        </p:nvSpPr>
        <p:spPr>
          <a:xfrm>
            <a:off x="1409700" y="3867150"/>
            <a:ext cx="3162300" cy="76200"/>
          </a:xfrm>
          <a:prstGeom prst="rect">
            <a:avLst/>
          </a:prstGeom>
          <a:solidFill>
            <a:srgbClr val="DDE8E4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8702ACB7-DB1F-4DDA-9E13-750659C0AE26}"/>
              </a:ext>
            </a:extLst>
          </p:cNvPr>
          <p:cNvSpPr>
            <a:spLocks noGrp="1"/>
          </p:cNvSpPr>
          <p:nvPr/>
        </p:nvSpPr>
        <p:spPr>
          <a:xfrm>
            <a:off x="1409700" y="3867150"/>
            <a:ext cx="2476500" cy="76200"/>
          </a:xfrm>
          <a:prstGeom prst="rect">
            <a:avLst/>
          </a:prstGeom>
          <a:solidFill>
            <a:srgbClr val="F26457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19" name="椭圆 18">
            <a:extLst>
              <a:ext uri="{FF2B5EF4-FFF2-40B4-BE49-F238E27FC236}">
                <a16:creationId xmlns:a16="http://schemas.microsoft.com/office/drawing/2014/main" id="{D51F432A-73F9-49DC-80F0-F6B404963AD5}"/>
              </a:ext>
            </a:extLst>
          </p:cNvPr>
          <p:cNvSpPr>
            <a:spLocks noGrp="1"/>
          </p:cNvSpPr>
          <p:nvPr/>
        </p:nvSpPr>
        <p:spPr>
          <a:xfrm>
            <a:off x="3752850" y="3733800"/>
            <a:ext cx="342900" cy="342900"/>
          </a:xfrm>
          <a:prstGeom prst="ellipse">
            <a:avLst/>
          </a:prstGeom>
          <a:solidFill>
            <a:srgbClr val="F26457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3DB2A04A-2B1C-4094-94B0-5393D6F81AE2}"/>
              </a:ext>
            </a:extLst>
          </p:cNvPr>
          <p:cNvSpPr>
            <a:spLocks noGrp="1"/>
          </p:cNvSpPr>
          <p:nvPr/>
        </p:nvSpPr>
        <p:spPr>
          <a:xfrm>
            <a:off x="1200150" y="4400550"/>
            <a:ext cx="3429000" cy="3238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defRPr sz="1650" b="1">
                <a:solidFill>
                  <a:srgbClr val="F264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F26457"/>
                </a:solidFill>
                <a:latin typeface="Microsoft YaHei"/>
                <a:ea typeface="Microsoft YaHei"/>
                <a:cs typeface="Microsoft YaHei"/>
              </a:rPr>
              <a:t>本周末是最后付款期限</a:t>
            </a:r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F517C196-11AE-4AE7-AD61-A8823051F1D8}"/>
              </a:ext>
            </a:extLst>
          </p:cNvPr>
          <p:cNvSpPr>
            <a:spLocks noGrp="1"/>
          </p:cNvSpPr>
          <p:nvPr/>
        </p:nvSpPr>
        <p:spPr>
          <a:xfrm>
            <a:off x="6096000" y="2381250"/>
            <a:ext cx="4953000" cy="2667000"/>
          </a:xfrm>
          <a:prstGeom prst="rect">
            <a:avLst/>
          </a:prstGeom>
          <a:solidFill>
            <a:srgbClr val="223033"/>
          </a:solidFill>
          <a:ln w="9525">
            <a:solidFill>
              <a:srgbClr val="223033"/>
            </a:solidFill>
            <a:prstDash val="solid"/>
          </a:ln>
        </p:spPr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1F1FEA11-98D9-45BA-813B-E1870FBB7FBE}"/>
              </a:ext>
            </a:extLst>
          </p:cNvPr>
          <p:cNvSpPr>
            <a:spLocks noGrp="1"/>
          </p:cNvSpPr>
          <p:nvPr/>
        </p:nvSpPr>
        <p:spPr>
          <a:xfrm>
            <a:off x="6305550" y="2495550"/>
            <a:ext cx="1524000" cy="2476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defRPr sz="1050" b="1">
                <a:solidFill>
                  <a:srgbClr val="F2A3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2A33A"/>
                </a:solidFill>
                <a:latin typeface="Microsoft YaHei"/>
                <a:ea typeface="Microsoft YaHei"/>
                <a:cs typeface="Microsoft YaHei"/>
              </a:rPr>
              <a:t>咒语 / Prompt</a:t>
            </a:r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A3F566D2-D134-4759-A9F4-4B09348517A9}"/>
              </a:ext>
            </a:extLst>
          </p:cNvPr>
          <p:cNvSpPr>
            <a:spLocks noGrp="1"/>
          </p:cNvSpPr>
          <p:nvPr/>
        </p:nvSpPr>
        <p:spPr>
          <a:xfrm>
            <a:off x="6305550" y="2781300"/>
            <a:ext cx="4533900" cy="21526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defRPr sz="1350" b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我需要给客户发邮件催收尾款。请帮我写一封邮件，语气要专业、礼貌，但必须强调本周末是最后付款期限。</a:t>
            </a:r>
          </a:p>
        </p:txBody>
      </p:sp>
    </p:spTree>
    <p:extLst>
      <p:ext uri="{BB962C8B-B14F-4D97-AF65-F5344CB8AC3E}">
        <p14:creationId xmlns:p14="http://schemas.microsoft.com/office/powerpoint/2010/main" val="118331070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矩形 35">
            <a:extLst>
              <a:ext uri="{FF2B5EF4-FFF2-40B4-BE49-F238E27FC236}">
                <a16:creationId xmlns:a16="http://schemas.microsoft.com/office/drawing/2014/main" id="{D9EC8443-4979-40FA-A3FF-4B89FB0060D8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7F9F2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CBA05ACA-BFC5-4632-99BD-90AB4256FE5D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95250" cy="6858000"/>
          </a:xfrm>
          <a:prstGeom prst="rect">
            <a:avLst/>
          </a:prstGeom>
          <a:solidFill>
            <a:srgbClr val="00A6A6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0B87E349-3EED-4674-9544-C5BBDFD33150}"/>
              </a:ext>
            </a:extLst>
          </p:cNvPr>
          <p:cNvSpPr>
            <a:spLocks noGrp="1"/>
          </p:cNvSpPr>
          <p:nvPr/>
        </p:nvSpPr>
        <p:spPr>
          <a:xfrm>
            <a:off x="95250" y="0"/>
            <a:ext cx="38100" cy="6858000"/>
          </a:xfrm>
          <a:prstGeom prst="rect">
            <a:avLst/>
          </a:prstGeom>
          <a:solidFill>
            <a:srgbClr val="F2A33A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65045A5F-DA97-43D1-B004-E64D1CB72A2A}"/>
              </a:ext>
            </a:extLst>
          </p:cNvPr>
          <p:cNvSpPr>
            <a:spLocks noGrp="1"/>
          </p:cNvSpPr>
          <p:nvPr/>
        </p:nvSpPr>
        <p:spPr>
          <a:xfrm>
            <a:off x="0" y="6191250"/>
            <a:ext cx="12192000" cy="666750"/>
          </a:xfrm>
          <a:prstGeom prst="rect">
            <a:avLst/>
          </a:prstGeom>
          <a:solidFill>
            <a:srgbClr val="EEF5F0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5" name="椭圆 4">
            <a:extLst>
              <a:ext uri="{FF2B5EF4-FFF2-40B4-BE49-F238E27FC236}">
                <a16:creationId xmlns:a16="http://schemas.microsoft.com/office/drawing/2014/main" id="{28C421EC-E0BF-4A30-80C7-468B560AD9C8}"/>
              </a:ext>
            </a:extLst>
          </p:cNvPr>
          <p:cNvSpPr>
            <a:spLocks noGrp="1"/>
          </p:cNvSpPr>
          <p:nvPr/>
        </p:nvSpPr>
        <p:spPr>
          <a:xfrm>
            <a:off x="10325100" y="266700"/>
            <a:ext cx="1428750" cy="1428750"/>
          </a:xfrm>
          <a:prstGeom prst="ellipse">
            <a:avLst/>
          </a:prstGeom>
          <a:solidFill>
            <a:srgbClr val="E2F2EF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6" name="椭圆 5">
            <a:extLst>
              <a:ext uri="{FF2B5EF4-FFF2-40B4-BE49-F238E27FC236}">
                <a16:creationId xmlns:a16="http://schemas.microsoft.com/office/drawing/2014/main" id="{9B60F6CD-E128-46C4-969B-1724881BDF3B}"/>
              </a:ext>
            </a:extLst>
          </p:cNvPr>
          <p:cNvSpPr>
            <a:spLocks noGrp="1"/>
          </p:cNvSpPr>
          <p:nvPr/>
        </p:nvSpPr>
        <p:spPr>
          <a:xfrm>
            <a:off x="10744200" y="5029200"/>
            <a:ext cx="1200150" cy="1200150"/>
          </a:xfrm>
          <a:prstGeom prst="ellipse">
            <a:avLst/>
          </a:prstGeom>
          <a:solidFill>
            <a:srgbClr val="FFEBD4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7" name="kicker-17-marker">
            <a:extLst>
              <a:ext uri="{FF2B5EF4-FFF2-40B4-BE49-F238E27FC236}">
                <a16:creationId xmlns:a16="http://schemas.microsoft.com/office/drawing/2014/main" id="{AE72F70E-A4B9-419F-A84E-CF0DA57BC27A}"/>
              </a:ext>
            </a:extLst>
          </p:cNvPr>
          <p:cNvSpPr>
            <a:spLocks noGrp="1"/>
          </p:cNvSpPr>
          <p:nvPr/>
        </p:nvSpPr>
        <p:spPr>
          <a:xfrm>
            <a:off x="609600" y="457200"/>
            <a:ext cx="114300" cy="114300"/>
          </a:xfrm>
          <a:prstGeom prst="ellipse">
            <a:avLst/>
          </a:prstGeom>
          <a:solidFill>
            <a:srgbClr val="F26457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8" name="kicker-17-label">
            <a:extLst>
              <a:ext uri="{FF2B5EF4-FFF2-40B4-BE49-F238E27FC236}">
                <a16:creationId xmlns:a16="http://schemas.microsoft.com/office/drawing/2014/main" id="{30802514-7D18-449F-A307-FEB605EA2518}"/>
              </a:ext>
            </a:extLst>
          </p:cNvPr>
          <p:cNvSpPr>
            <a:spLocks noGrp="1"/>
          </p:cNvSpPr>
          <p:nvPr/>
        </p:nvSpPr>
        <p:spPr>
          <a:xfrm>
            <a:off x="800100" y="400050"/>
            <a:ext cx="2571750" cy="2476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ctr"/>
          <a:lstStyle/>
          <a:p>
            <a:pPr algn="l">
              <a:defRPr sz="900" b="1">
                <a:solidFill>
                  <a:srgbClr val="65727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657276"/>
                </a:solidFill>
                <a:latin typeface="Microsoft YaHei"/>
                <a:ea typeface="Microsoft YaHei"/>
                <a:cs typeface="Microsoft YaHei"/>
              </a:rPr>
              <a:t>工作案例</a:t>
            </a: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0C41C157-C027-4192-97F8-758B421CB0DD}"/>
              </a:ext>
            </a:extLst>
          </p:cNvPr>
          <p:cNvSpPr>
            <a:spLocks noGrp="1"/>
          </p:cNvSpPr>
          <p:nvPr/>
        </p:nvSpPr>
        <p:spPr>
          <a:xfrm>
            <a:off x="609600" y="742950"/>
            <a:ext cx="8858250" cy="7810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defRPr sz="2550" b="1">
                <a:solidFill>
                  <a:srgbClr val="10191C"/>
                </a:solidFill>
                <a:latin typeface="Microsoft YaHei UI"/>
                <a:ea typeface="Microsoft YaHei UI"/>
                <a:cs typeface="Microsoft YaHei UI"/>
              </a:defRPr>
            </a:pPr>
            <a:r>
              <a:rPr sz="2550" b="1">
                <a:solidFill>
                  <a:srgbClr val="10191C"/>
                </a:solidFill>
                <a:latin typeface="Microsoft YaHei UI"/>
                <a:ea typeface="Microsoft YaHei UI"/>
                <a:cs typeface="Microsoft YaHei UI"/>
              </a:rPr>
              <a:t>把 AI 当创意总监，低成本生成多个活动方向。</a:t>
            </a: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0AF94C59-DE34-4A50-99EE-EF1B2CEC4580}"/>
              </a:ext>
            </a:extLst>
          </p:cNvPr>
          <p:cNvSpPr>
            <a:spLocks noGrp="1"/>
          </p:cNvSpPr>
          <p:nvPr/>
        </p:nvSpPr>
        <p:spPr>
          <a:xfrm>
            <a:off x="628650" y="1543050"/>
            <a:ext cx="8191500" cy="4191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defRPr sz="1275" b="0">
                <a:solidFill>
                  <a:srgbClr val="65727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657276"/>
                </a:solidFill>
                <a:latin typeface="Microsoft YaHei"/>
                <a:ea typeface="Microsoft YaHei"/>
                <a:cs typeface="Microsoft YaHei"/>
              </a:rPr>
              <a:t>痛点：公司要办年会或新品活动，脑子卡住想不出新点子。</a:t>
            </a: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A10E2DDA-B477-4FA8-9A30-6B6C9820ACA0}"/>
              </a:ext>
            </a:extLst>
          </p:cNvPr>
          <p:cNvSpPr>
            <a:spLocks noGrp="1"/>
          </p:cNvSpPr>
          <p:nvPr/>
        </p:nvSpPr>
        <p:spPr>
          <a:xfrm>
            <a:off x="609600" y="6515100"/>
            <a:ext cx="2476500" cy="1905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defRPr sz="750" b="0">
                <a:solidFill>
                  <a:srgbClr val="70808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0">
                <a:solidFill>
                  <a:srgbClr val="708080"/>
                </a:solidFill>
                <a:latin typeface="Microsoft YaHei"/>
                <a:ea typeface="Microsoft YaHei"/>
                <a:cs typeface="Microsoft YaHei"/>
              </a:rPr>
              <a:t>人工智能课：何为AI？</a:t>
            </a: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549A57F7-1192-4AD9-8087-27DA5CF3281C}"/>
              </a:ext>
            </a:extLst>
          </p:cNvPr>
          <p:cNvSpPr>
            <a:spLocks noGrp="1"/>
          </p:cNvSpPr>
          <p:nvPr/>
        </p:nvSpPr>
        <p:spPr>
          <a:xfrm>
            <a:off x="11106150" y="6477000"/>
            <a:ext cx="495300" cy="2286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r">
              <a:defRPr sz="975" b="1">
                <a:solidFill>
                  <a:srgbClr val="708080"/>
                </a:solidFill>
                <a:latin typeface="Consolas"/>
                <a:ea typeface="Consolas"/>
                <a:cs typeface="Consolas"/>
              </a:defRPr>
            </a:pPr>
            <a:r>
              <a:rPr sz="975" b="1">
                <a:solidFill>
                  <a:srgbClr val="708080"/>
                </a:solidFill>
                <a:latin typeface="Consolas"/>
                <a:ea typeface="Consolas"/>
                <a:cs typeface="Consolas"/>
              </a:rPr>
              <a:t>17</a:t>
            </a: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0CAF53AB-552C-4A97-BB91-25E7E74054CB}"/>
              </a:ext>
            </a:extLst>
          </p:cNvPr>
          <p:cNvSpPr>
            <a:spLocks noGrp="1"/>
          </p:cNvSpPr>
          <p:nvPr/>
        </p:nvSpPr>
        <p:spPr>
          <a:xfrm>
            <a:off x="1123950" y="2247900"/>
            <a:ext cx="5715000" cy="3429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defRPr sz="1875" b="1">
                <a:solidFill>
                  <a:srgbClr val="10191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10191C"/>
                </a:solidFill>
                <a:latin typeface="Microsoft YaHei"/>
                <a:ea typeface="Microsoft YaHei"/>
                <a:cs typeface="Microsoft YaHei"/>
              </a:rPr>
              <a:t>我们是一家咖啡店，即将推出“桂花拿铁”。</a:t>
            </a: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81328396-D54E-4066-9A80-D54388DA3D5F}"/>
              </a:ext>
            </a:extLst>
          </p:cNvPr>
          <p:cNvSpPr>
            <a:spLocks noGrp="1"/>
          </p:cNvSpPr>
          <p:nvPr/>
        </p:nvSpPr>
        <p:spPr>
          <a:xfrm>
            <a:off x="876300" y="2971800"/>
            <a:ext cx="3048000" cy="1066800"/>
          </a:xfrm>
          <a:prstGeom prst="rect">
            <a:avLst/>
          </a:prstGeom>
          <a:solidFill>
            <a:srgbClr val="FFFFFF"/>
          </a:solidFill>
          <a:ln w="9525">
            <a:solidFill>
              <a:srgbClr val="D4DED8"/>
            </a:solidFill>
            <a:prstDash val="solid"/>
          </a:ln>
        </p:spPr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31E9238C-C1B2-49CF-B91B-1172808DDFBE}"/>
              </a:ext>
            </a:extLst>
          </p:cNvPr>
          <p:cNvSpPr>
            <a:spLocks noGrp="1"/>
          </p:cNvSpPr>
          <p:nvPr/>
        </p:nvSpPr>
        <p:spPr>
          <a:xfrm>
            <a:off x="876300" y="2971800"/>
            <a:ext cx="76200" cy="1066800"/>
          </a:xfrm>
          <a:prstGeom prst="rect">
            <a:avLst/>
          </a:prstGeom>
          <a:solidFill>
            <a:srgbClr val="00A6A6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BDCA855D-154E-4D7A-922A-1A744CE600CE}"/>
              </a:ext>
            </a:extLst>
          </p:cNvPr>
          <p:cNvSpPr>
            <a:spLocks noGrp="1"/>
          </p:cNvSpPr>
          <p:nvPr/>
        </p:nvSpPr>
        <p:spPr>
          <a:xfrm>
            <a:off x="1104900" y="3124200"/>
            <a:ext cx="2590800" cy="2667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defRPr sz="1575" b="1">
                <a:solidFill>
                  <a:srgbClr val="00A6A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0A6A6"/>
                </a:solidFill>
                <a:latin typeface="Microsoft YaHei"/>
                <a:ea typeface="Microsoft YaHei"/>
                <a:cs typeface="Microsoft YaHei"/>
              </a:rPr>
              <a:t>试饮挑战</a:t>
            </a:r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E625FF86-95AE-4D27-AFA1-37AEE1B23C65}"/>
              </a:ext>
            </a:extLst>
          </p:cNvPr>
          <p:cNvSpPr>
            <a:spLocks noGrp="1"/>
          </p:cNvSpPr>
          <p:nvPr/>
        </p:nvSpPr>
        <p:spPr>
          <a:xfrm>
            <a:off x="1104900" y="3467100"/>
            <a:ext cx="2590800" cy="4572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defRPr sz="1200" b="0">
                <a:solidFill>
                  <a:srgbClr val="22303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223033"/>
                </a:solidFill>
                <a:latin typeface="Microsoft YaHei"/>
                <a:ea typeface="Microsoft YaHei"/>
                <a:cs typeface="Microsoft YaHei"/>
              </a:rPr>
              <a:t>门店设置 1 小时限量试饮，顾客投票选口味名。</a:t>
            </a:r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9F49E890-05D3-4377-B997-D7AA3A6FAD78}"/>
              </a:ext>
            </a:extLst>
          </p:cNvPr>
          <p:cNvSpPr>
            <a:spLocks noGrp="1"/>
          </p:cNvSpPr>
          <p:nvPr/>
        </p:nvSpPr>
        <p:spPr>
          <a:xfrm>
            <a:off x="4419600" y="2971800"/>
            <a:ext cx="3048000" cy="1066800"/>
          </a:xfrm>
          <a:prstGeom prst="rect">
            <a:avLst/>
          </a:prstGeom>
          <a:solidFill>
            <a:srgbClr val="FFFFFF"/>
          </a:solidFill>
          <a:ln w="9525">
            <a:solidFill>
              <a:srgbClr val="D4DED8"/>
            </a:solidFill>
            <a:prstDash val="solid"/>
          </a:ln>
        </p:spPr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6C2AAD58-A619-4C0F-A2AC-0AC59698ECBD}"/>
              </a:ext>
            </a:extLst>
          </p:cNvPr>
          <p:cNvSpPr>
            <a:spLocks noGrp="1"/>
          </p:cNvSpPr>
          <p:nvPr/>
        </p:nvSpPr>
        <p:spPr>
          <a:xfrm>
            <a:off x="4419600" y="2971800"/>
            <a:ext cx="76200" cy="1066800"/>
          </a:xfrm>
          <a:prstGeom prst="rect">
            <a:avLst/>
          </a:prstGeom>
          <a:solidFill>
            <a:srgbClr val="F2A33A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F048DBE2-AC42-4D46-93DB-74A8DBBB23E4}"/>
              </a:ext>
            </a:extLst>
          </p:cNvPr>
          <p:cNvSpPr>
            <a:spLocks noGrp="1"/>
          </p:cNvSpPr>
          <p:nvPr/>
        </p:nvSpPr>
        <p:spPr>
          <a:xfrm>
            <a:off x="4648200" y="3124200"/>
            <a:ext cx="2590800" cy="2667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defRPr sz="1575" b="1">
                <a:solidFill>
                  <a:srgbClr val="F2A3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2A33A"/>
                </a:solidFill>
                <a:latin typeface="Microsoft YaHei"/>
                <a:ea typeface="Microsoft YaHei"/>
                <a:cs typeface="Microsoft YaHei"/>
              </a:rPr>
              <a:t>桂花香气卡</a:t>
            </a:r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193215F2-6E5E-4E7C-999C-EE0C2BF2CA00}"/>
              </a:ext>
            </a:extLst>
          </p:cNvPr>
          <p:cNvSpPr>
            <a:spLocks noGrp="1"/>
          </p:cNvSpPr>
          <p:nvPr/>
        </p:nvSpPr>
        <p:spPr>
          <a:xfrm>
            <a:off x="4648200" y="3467100"/>
            <a:ext cx="2590800" cy="4572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defRPr sz="1200" b="0">
                <a:solidFill>
                  <a:srgbClr val="22303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223033"/>
                </a:solidFill>
                <a:latin typeface="Microsoft YaHei"/>
                <a:ea typeface="Microsoft YaHei"/>
                <a:cs typeface="Microsoft YaHei"/>
              </a:rPr>
              <a:t>消费赠送香气卡，扫码分享朋友圈抽免单。</a:t>
            </a:r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1CDF1F00-1BB4-43EE-851E-7A4BB49290D1}"/>
              </a:ext>
            </a:extLst>
          </p:cNvPr>
          <p:cNvSpPr>
            <a:spLocks noGrp="1"/>
          </p:cNvSpPr>
          <p:nvPr/>
        </p:nvSpPr>
        <p:spPr>
          <a:xfrm>
            <a:off x="7962900" y="2971800"/>
            <a:ext cx="3048000" cy="1066800"/>
          </a:xfrm>
          <a:prstGeom prst="rect">
            <a:avLst/>
          </a:prstGeom>
          <a:solidFill>
            <a:srgbClr val="FFFFFF"/>
          </a:solidFill>
          <a:ln w="9525">
            <a:solidFill>
              <a:srgbClr val="D4DED8"/>
            </a:solidFill>
            <a:prstDash val="solid"/>
          </a:ln>
        </p:spPr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BED84C48-0A34-4948-8A41-6F9B91503765}"/>
              </a:ext>
            </a:extLst>
          </p:cNvPr>
          <p:cNvSpPr>
            <a:spLocks noGrp="1"/>
          </p:cNvSpPr>
          <p:nvPr/>
        </p:nvSpPr>
        <p:spPr>
          <a:xfrm>
            <a:off x="7962900" y="2971800"/>
            <a:ext cx="76200" cy="1066800"/>
          </a:xfrm>
          <a:prstGeom prst="rect">
            <a:avLst/>
          </a:prstGeom>
          <a:solidFill>
            <a:srgbClr val="F26457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id="{8482619B-3FBF-45B4-8535-D3B0E79AD0A0}"/>
              </a:ext>
            </a:extLst>
          </p:cNvPr>
          <p:cNvSpPr>
            <a:spLocks noGrp="1"/>
          </p:cNvSpPr>
          <p:nvPr/>
        </p:nvSpPr>
        <p:spPr>
          <a:xfrm>
            <a:off x="8191500" y="3124200"/>
            <a:ext cx="2590800" cy="2667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defRPr sz="1575" b="1">
                <a:solidFill>
                  <a:srgbClr val="F264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26457"/>
                </a:solidFill>
                <a:latin typeface="Microsoft YaHei"/>
                <a:ea typeface="Microsoft YaHei"/>
                <a:cs typeface="Microsoft YaHei"/>
              </a:rPr>
              <a:t>早八治愈杯</a:t>
            </a:r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id="{17B4200B-7C48-44B1-AA35-2568FE5EAD6E}"/>
              </a:ext>
            </a:extLst>
          </p:cNvPr>
          <p:cNvSpPr>
            <a:spLocks noGrp="1"/>
          </p:cNvSpPr>
          <p:nvPr/>
        </p:nvSpPr>
        <p:spPr>
          <a:xfrm>
            <a:off x="8191500" y="3467100"/>
            <a:ext cx="2590800" cy="4572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defRPr sz="1200" b="0">
                <a:solidFill>
                  <a:srgbClr val="22303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223033"/>
                </a:solidFill>
                <a:latin typeface="Microsoft YaHei"/>
                <a:ea typeface="Microsoft YaHei"/>
                <a:cs typeface="Microsoft YaHei"/>
              </a:rPr>
              <a:t>工作日上午前 30 杯第二杯半价。</a:t>
            </a:r>
          </a:p>
        </p:txBody>
      </p:sp>
      <p:sp>
        <p:nvSpPr>
          <p:cNvPr id="26" name="矩形 25">
            <a:extLst>
              <a:ext uri="{FF2B5EF4-FFF2-40B4-BE49-F238E27FC236}">
                <a16:creationId xmlns:a16="http://schemas.microsoft.com/office/drawing/2014/main" id="{53E47948-F08C-4636-846E-6C253776F6C6}"/>
              </a:ext>
            </a:extLst>
          </p:cNvPr>
          <p:cNvSpPr>
            <a:spLocks noGrp="1"/>
          </p:cNvSpPr>
          <p:nvPr/>
        </p:nvSpPr>
        <p:spPr>
          <a:xfrm>
            <a:off x="2000250" y="4495800"/>
            <a:ext cx="3619500" cy="1066800"/>
          </a:xfrm>
          <a:prstGeom prst="rect">
            <a:avLst/>
          </a:prstGeom>
          <a:solidFill>
            <a:srgbClr val="FFFFFF"/>
          </a:solidFill>
          <a:ln w="9525">
            <a:solidFill>
              <a:srgbClr val="D4DED8"/>
            </a:solidFill>
            <a:prstDash val="solid"/>
          </a:ln>
        </p:spPr>
      </p:sp>
      <p:sp>
        <p:nvSpPr>
          <p:cNvPr id="27" name="矩形 26">
            <a:extLst>
              <a:ext uri="{FF2B5EF4-FFF2-40B4-BE49-F238E27FC236}">
                <a16:creationId xmlns:a16="http://schemas.microsoft.com/office/drawing/2014/main" id="{4DEB91CD-2985-4E18-8BCB-094318231EDD}"/>
              </a:ext>
            </a:extLst>
          </p:cNvPr>
          <p:cNvSpPr>
            <a:spLocks noGrp="1"/>
          </p:cNvSpPr>
          <p:nvPr/>
        </p:nvSpPr>
        <p:spPr>
          <a:xfrm>
            <a:off x="2000250" y="4495800"/>
            <a:ext cx="76200" cy="1066800"/>
          </a:xfrm>
          <a:prstGeom prst="rect">
            <a:avLst/>
          </a:prstGeom>
          <a:solidFill>
            <a:srgbClr val="6B5DD3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28" name="矩形 27">
            <a:extLst>
              <a:ext uri="{FF2B5EF4-FFF2-40B4-BE49-F238E27FC236}">
                <a16:creationId xmlns:a16="http://schemas.microsoft.com/office/drawing/2014/main" id="{C8B90DF8-CF96-4357-A916-A47CBC5850DB}"/>
              </a:ext>
            </a:extLst>
          </p:cNvPr>
          <p:cNvSpPr>
            <a:spLocks noGrp="1"/>
          </p:cNvSpPr>
          <p:nvPr/>
        </p:nvSpPr>
        <p:spPr>
          <a:xfrm>
            <a:off x="2228850" y="4648200"/>
            <a:ext cx="3162300" cy="2667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defRPr sz="1575" b="1">
                <a:solidFill>
                  <a:srgbClr val="6B5DD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6B5DD3"/>
                </a:solidFill>
                <a:latin typeface="Microsoft YaHei"/>
                <a:ea typeface="Microsoft YaHei"/>
                <a:cs typeface="Microsoft YaHei"/>
              </a:rPr>
              <a:t>邻里联名</a:t>
            </a:r>
          </a:p>
        </p:txBody>
      </p:sp>
      <p:sp>
        <p:nvSpPr>
          <p:cNvPr id="29" name="矩形 28">
            <a:extLst>
              <a:ext uri="{FF2B5EF4-FFF2-40B4-BE49-F238E27FC236}">
                <a16:creationId xmlns:a16="http://schemas.microsoft.com/office/drawing/2014/main" id="{738F7C94-E5CB-4ADB-9204-1C8272EEE175}"/>
              </a:ext>
            </a:extLst>
          </p:cNvPr>
          <p:cNvSpPr>
            <a:spLocks noGrp="1"/>
          </p:cNvSpPr>
          <p:nvPr/>
        </p:nvSpPr>
        <p:spPr>
          <a:xfrm>
            <a:off x="2228850" y="4991100"/>
            <a:ext cx="3162300" cy="4572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defRPr sz="1200" b="0">
                <a:solidFill>
                  <a:srgbClr val="22303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223033"/>
                </a:solidFill>
                <a:latin typeface="Microsoft YaHei"/>
                <a:ea typeface="Microsoft YaHei"/>
                <a:cs typeface="Microsoft YaHei"/>
              </a:rPr>
              <a:t>和花店/书店互换优惠券，预算低但触达准。</a:t>
            </a:r>
          </a:p>
        </p:txBody>
      </p:sp>
      <p:sp>
        <p:nvSpPr>
          <p:cNvPr id="30" name="矩形 29">
            <a:extLst>
              <a:ext uri="{FF2B5EF4-FFF2-40B4-BE49-F238E27FC236}">
                <a16:creationId xmlns:a16="http://schemas.microsoft.com/office/drawing/2014/main" id="{FCE2401E-748E-4D5C-8C90-E256720BDEFE}"/>
              </a:ext>
            </a:extLst>
          </p:cNvPr>
          <p:cNvSpPr>
            <a:spLocks noGrp="1"/>
          </p:cNvSpPr>
          <p:nvPr/>
        </p:nvSpPr>
        <p:spPr>
          <a:xfrm>
            <a:off x="6286500" y="4495800"/>
            <a:ext cx="3619500" cy="1066800"/>
          </a:xfrm>
          <a:prstGeom prst="rect">
            <a:avLst/>
          </a:prstGeom>
          <a:solidFill>
            <a:srgbClr val="FFFFFF"/>
          </a:solidFill>
          <a:ln w="9525">
            <a:solidFill>
              <a:srgbClr val="D4DED8"/>
            </a:solidFill>
            <a:prstDash val="solid"/>
          </a:ln>
        </p:spPr>
      </p:sp>
      <p:sp>
        <p:nvSpPr>
          <p:cNvPr id="31" name="矩形 30">
            <a:extLst>
              <a:ext uri="{FF2B5EF4-FFF2-40B4-BE49-F238E27FC236}">
                <a16:creationId xmlns:a16="http://schemas.microsoft.com/office/drawing/2014/main" id="{8976A2E7-AC0C-4646-9D41-053136DDD1A0}"/>
              </a:ext>
            </a:extLst>
          </p:cNvPr>
          <p:cNvSpPr>
            <a:spLocks noGrp="1"/>
          </p:cNvSpPr>
          <p:nvPr/>
        </p:nvSpPr>
        <p:spPr>
          <a:xfrm>
            <a:off x="6286500" y="4495800"/>
            <a:ext cx="76200" cy="1066800"/>
          </a:xfrm>
          <a:prstGeom prst="rect">
            <a:avLst/>
          </a:prstGeom>
          <a:solidFill>
            <a:srgbClr val="68C18C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32" name="矩形 31">
            <a:extLst>
              <a:ext uri="{FF2B5EF4-FFF2-40B4-BE49-F238E27FC236}">
                <a16:creationId xmlns:a16="http://schemas.microsoft.com/office/drawing/2014/main" id="{7DB93F21-8D58-4A6D-9228-5DC63D6F0B42}"/>
              </a:ext>
            </a:extLst>
          </p:cNvPr>
          <p:cNvSpPr>
            <a:spLocks noGrp="1"/>
          </p:cNvSpPr>
          <p:nvPr/>
        </p:nvSpPr>
        <p:spPr>
          <a:xfrm>
            <a:off x="6515100" y="4648200"/>
            <a:ext cx="3162300" cy="2667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defRPr sz="1575" b="1">
                <a:solidFill>
                  <a:srgbClr val="68C18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68C18C"/>
                </a:solidFill>
                <a:latin typeface="Microsoft YaHei"/>
                <a:ea typeface="Microsoft YaHei"/>
                <a:cs typeface="Microsoft YaHei"/>
              </a:rPr>
              <a:t>UGC 照片墙</a:t>
            </a:r>
          </a:p>
        </p:txBody>
      </p:sp>
      <p:sp>
        <p:nvSpPr>
          <p:cNvPr id="33" name="矩形 32">
            <a:extLst>
              <a:ext uri="{FF2B5EF4-FFF2-40B4-BE49-F238E27FC236}">
                <a16:creationId xmlns:a16="http://schemas.microsoft.com/office/drawing/2014/main" id="{1496AE3D-6A31-4023-97A3-24276BC6F89E}"/>
              </a:ext>
            </a:extLst>
          </p:cNvPr>
          <p:cNvSpPr>
            <a:spLocks noGrp="1"/>
          </p:cNvSpPr>
          <p:nvPr/>
        </p:nvSpPr>
        <p:spPr>
          <a:xfrm>
            <a:off x="6515100" y="4991100"/>
            <a:ext cx="3162300" cy="4572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defRPr sz="1200" b="0">
                <a:solidFill>
                  <a:srgbClr val="22303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223033"/>
                </a:solidFill>
                <a:latin typeface="Microsoft YaHei"/>
                <a:ea typeface="Microsoft YaHei"/>
                <a:cs typeface="Microsoft YaHei"/>
              </a:rPr>
              <a:t>征集“秋天第一杯桂花拿铁”照片。</a:t>
            </a:r>
          </a:p>
        </p:txBody>
      </p:sp>
      <p:sp>
        <p:nvSpPr>
          <p:cNvPr id="34" name="矩形 33">
            <a:extLst>
              <a:ext uri="{FF2B5EF4-FFF2-40B4-BE49-F238E27FC236}">
                <a16:creationId xmlns:a16="http://schemas.microsoft.com/office/drawing/2014/main" id="{3D94305C-400C-4501-BF78-38B8866BD3DA}"/>
              </a:ext>
            </a:extLst>
          </p:cNvPr>
          <p:cNvSpPr>
            <a:spLocks noGrp="1"/>
          </p:cNvSpPr>
          <p:nvPr/>
        </p:nvSpPr>
        <p:spPr>
          <a:xfrm>
            <a:off x="8172450" y="2247900"/>
            <a:ext cx="1905000" cy="323850"/>
          </a:xfrm>
          <a:prstGeom prst="rect">
            <a:avLst/>
          </a:prstGeom>
          <a:solidFill>
            <a:srgbClr val="ECF6F2"/>
          </a:solidFill>
          <a:ln w="9525">
            <a:solidFill>
              <a:srgbClr val="F26457"/>
            </a:solidFill>
            <a:prstDash val="solid"/>
          </a:ln>
        </p:spPr>
      </p:sp>
      <p:sp>
        <p:nvSpPr>
          <p:cNvPr id="35" name="矩形 34">
            <a:extLst>
              <a:ext uri="{FF2B5EF4-FFF2-40B4-BE49-F238E27FC236}">
                <a16:creationId xmlns:a16="http://schemas.microsoft.com/office/drawing/2014/main" id="{4CC1E57A-4B13-4FE8-A554-A571C1009C91}"/>
              </a:ext>
            </a:extLst>
          </p:cNvPr>
          <p:cNvSpPr>
            <a:spLocks noGrp="1"/>
          </p:cNvSpPr>
          <p:nvPr/>
        </p:nvSpPr>
        <p:spPr>
          <a:xfrm>
            <a:off x="8286750" y="2305050"/>
            <a:ext cx="1676400" cy="2095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ctr"/>
          <a:lstStyle/>
          <a:p>
            <a:pPr algn="ctr">
              <a:defRPr sz="975" b="1">
                <a:solidFill>
                  <a:srgbClr val="22303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223033"/>
                </a:solidFill>
                <a:latin typeface="Microsoft YaHei"/>
                <a:ea typeface="Microsoft YaHei"/>
                <a:cs typeface="Microsoft YaHei"/>
              </a:rPr>
              <a:t>预算：2000 元以内</a:t>
            </a:r>
          </a:p>
        </p:txBody>
      </p:sp>
    </p:spTree>
    <p:extLst>
      <p:ext uri="{BB962C8B-B14F-4D97-AF65-F5344CB8AC3E}">
        <p14:creationId xmlns:p14="http://schemas.microsoft.com/office/powerpoint/2010/main" val="46810153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矩形 27">
            <a:extLst>
              <a:ext uri="{FF2B5EF4-FFF2-40B4-BE49-F238E27FC236}">
                <a16:creationId xmlns:a16="http://schemas.microsoft.com/office/drawing/2014/main" id="{3EEC5B7E-0809-40CC-9E64-BEB04295055F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7F9F2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D7FD40B0-C770-4C2D-AC7F-BAE6E41321DE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95250" cy="6858000"/>
          </a:xfrm>
          <a:prstGeom prst="rect">
            <a:avLst/>
          </a:prstGeom>
          <a:solidFill>
            <a:srgbClr val="00A6A6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2ACA2021-B770-49F3-90BB-DF70DA59E067}"/>
              </a:ext>
            </a:extLst>
          </p:cNvPr>
          <p:cNvSpPr>
            <a:spLocks noGrp="1"/>
          </p:cNvSpPr>
          <p:nvPr/>
        </p:nvSpPr>
        <p:spPr>
          <a:xfrm>
            <a:off x="95250" y="0"/>
            <a:ext cx="38100" cy="6858000"/>
          </a:xfrm>
          <a:prstGeom prst="rect">
            <a:avLst/>
          </a:prstGeom>
          <a:solidFill>
            <a:srgbClr val="F2A33A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C56D07E8-E473-41F6-86B4-FA99E7AB10F3}"/>
              </a:ext>
            </a:extLst>
          </p:cNvPr>
          <p:cNvSpPr>
            <a:spLocks noGrp="1"/>
          </p:cNvSpPr>
          <p:nvPr/>
        </p:nvSpPr>
        <p:spPr>
          <a:xfrm>
            <a:off x="0" y="6191250"/>
            <a:ext cx="12192000" cy="666750"/>
          </a:xfrm>
          <a:prstGeom prst="rect">
            <a:avLst/>
          </a:prstGeom>
          <a:solidFill>
            <a:srgbClr val="EEF5F0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5" name="椭圆 4">
            <a:extLst>
              <a:ext uri="{FF2B5EF4-FFF2-40B4-BE49-F238E27FC236}">
                <a16:creationId xmlns:a16="http://schemas.microsoft.com/office/drawing/2014/main" id="{983FC379-567B-4188-8572-1BC114B06A93}"/>
              </a:ext>
            </a:extLst>
          </p:cNvPr>
          <p:cNvSpPr>
            <a:spLocks noGrp="1"/>
          </p:cNvSpPr>
          <p:nvPr/>
        </p:nvSpPr>
        <p:spPr>
          <a:xfrm>
            <a:off x="10325100" y="266700"/>
            <a:ext cx="1428750" cy="1428750"/>
          </a:xfrm>
          <a:prstGeom prst="ellipse">
            <a:avLst/>
          </a:prstGeom>
          <a:solidFill>
            <a:srgbClr val="E2F2EF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6" name="椭圆 5">
            <a:extLst>
              <a:ext uri="{FF2B5EF4-FFF2-40B4-BE49-F238E27FC236}">
                <a16:creationId xmlns:a16="http://schemas.microsoft.com/office/drawing/2014/main" id="{0558D3E4-C0B4-4A4D-BCB4-D724A32F085A}"/>
              </a:ext>
            </a:extLst>
          </p:cNvPr>
          <p:cNvSpPr>
            <a:spLocks noGrp="1"/>
          </p:cNvSpPr>
          <p:nvPr/>
        </p:nvSpPr>
        <p:spPr>
          <a:xfrm>
            <a:off x="10744200" y="5029200"/>
            <a:ext cx="1200150" cy="1200150"/>
          </a:xfrm>
          <a:prstGeom prst="ellipse">
            <a:avLst/>
          </a:prstGeom>
          <a:solidFill>
            <a:srgbClr val="FFEBD4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7" name="kicker-18-marker">
            <a:extLst>
              <a:ext uri="{FF2B5EF4-FFF2-40B4-BE49-F238E27FC236}">
                <a16:creationId xmlns:a16="http://schemas.microsoft.com/office/drawing/2014/main" id="{CA258AC3-53BE-4070-9B05-14F658C8EE0E}"/>
              </a:ext>
            </a:extLst>
          </p:cNvPr>
          <p:cNvSpPr>
            <a:spLocks noGrp="1"/>
          </p:cNvSpPr>
          <p:nvPr/>
        </p:nvSpPr>
        <p:spPr>
          <a:xfrm>
            <a:off x="609600" y="457200"/>
            <a:ext cx="114300" cy="114300"/>
          </a:xfrm>
          <a:prstGeom prst="ellipse">
            <a:avLst/>
          </a:prstGeom>
          <a:solidFill>
            <a:srgbClr val="F26457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8" name="kicker-18-label">
            <a:extLst>
              <a:ext uri="{FF2B5EF4-FFF2-40B4-BE49-F238E27FC236}">
                <a16:creationId xmlns:a16="http://schemas.microsoft.com/office/drawing/2014/main" id="{CBC23532-ED19-4227-99F0-E5D0605BD26C}"/>
              </a:ext>
            </a:extLst>
          </p:cNvPr>
          <p:cNvSpPr>
            <a:spLocks noGrp="1"/>
          </p:cNvSpPr>
          <p:nvPr/>
        </p:nvSpPr>
        <p:spPr>
          <a:xfrm>
            <a:off x="800100" y="400050"/>
            <a:ext cx="2571750" cy="2476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ctr"/>
          <a:lstStyle/>
          <a:p>
            <a:pPr algn="l">
              <a:defRPr sz="900" b="1">
                <a:solidFill>
                  <a:srgbClr val="65727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657276"/>
                </a:solidFill>
                <a:latin typeface="Microsoft YaHei"/>
                <a:ea typeface="Microsoft YaHei"/>
                <a:cs typeface="Microsoft YaHei"/>
              </a:rPr>
              <a:t>生活案例</a:t>
            </a: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2EBA3CCF-5A60-4234-9908-BBA9AEFCD1E5}"/>
              </a:ext>
            </a:extLst>
          </p:cNvPr>
          <p:cNvSpPr>
            <a:spLocks noGrp="1"/>
          </p:cNvSpPr>
          <p:nvPr/>
        </p:nvSpPr>
        <p:spPr>
          <a:xfrm>
            <a:off x="609600" y="742950"/>
            <a:ext cx="8858250" cy="7810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defRPr sz="2550" b="1">
                <a:solidFill>
                  <a:srgbClr val="10191C"/>
                </a:solidFill>
                <a:latin typeface="Microsoft YaHei UI"/>
                <a:ea typeface="Microsoft YaHei UI"/>
                <a:cs typeface="Microsoft YaHei UI"/>
              </a:defRPr>
            </a:pPr>
            <a:r>
              <a:rPr sz="2550" b="1">
                <a:solidFill>
                  <a:srgbClr val="10191C"/>
                </a:solidFill>
                <a:latin typeface="Microsoft YaHei UI"/>
                <a:ea typeface="Microsoft YaHei UI"/>
                <a:cs typeface="Microsoft YaHei UI"/>
              </a:rPr>
              <a:t>旅行规划交给 AI，重点是把限制条件说清楚。</a:t>
            </a: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7316F284-3E19-493D-9D23-132A05B7650D}"/>
              </a:ext>
            </a:extLst>
          </p:cNvPr>
          <p:cNvSpPr>
            <a:spLocks noGrp="1"/>
          </p:cNvSpPr>
          <p:nvPr/>
        </p:nvSpPr>
        <p:spPr>
          <a:xfrm>
            <a:off x="628650" y="1543050"/>
            <a:ext cx="8191500" cy="4191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defRPr sz="1275" b="0">
                <a:solidFill>
                  <a:srgbClr val="65727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657276"/>
                </a:solidFill>
                <a:latin typeface="Microsoft YaHei"/>
                <a:ea typeface="Microsoft YaHei"/>
                <a:cs typeface="Microsoft YaHei"/>
              </a:rPr>
              <a:t>好的旅行 prompt 不只说目的地，还要说人数、天数、体力限制和偏好。</a:t>
            </a: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287D9A1C-1E53-4056-90DF-C5D0FAC0985B}"/>
              </a:ext>
            </a:extLst>
          </p:cNvPr>
          <p:cNvSpPr>
            <a:spLocks noGrp="1"/>
          </p:cNvSpPr>
          <p:nvPr/>
        </p:nvSpPr>
        <p:spPr>
          <a:xfrm>
            <a:off x="609600" y="6515100"/>
            <a:ext cx="2476500" cy="1905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defRPr sz="750" b="0">
                <a:solidFill>
                  <a:srgbClr val="70808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0">
                <a:solidFill>
                  <a:srgbClr val="708080"/>
                </a:solidFill>
                <a:latin typeface="Microsoft YaHei"/>
                <a:ea typeface="Microsoft YaHei"/>
                <a:cs typeface="Microsoft YaHei"/>
              </a:rPr>
              <a:t>人工智能课：何为AI？</a:t>
            </a: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51B5335E-FF0F-4602-9709-C71849935C0F}"/>
              </a:ext>
            </a:extLst>
          </p:cNvPr>
          <p:cNvSpPr>
            <a:spLocks noGrp="1"/>
          </p:cNvSpPr>
          <p:nvPr/>
        </p:nvSpPr>
        <p:spPr>
          <a:xfrm>
            <a:off x="11106150" y="6477000"/>
            <a:ext cx="495300" cy="2286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r">
              <a:defRPr sz="975" b="1">
                <a:solidFill>
                  <a:srgbClr val="708080"/>
                </a:solidFill>
                <a:latin typeface="Consolas"/>
                <a:ea typeface="Consolas"/>
                <a:cs typeface="Consolas"/>
              </a:defRPr>
            </a:pPr>
            <a:r>
              <a:rPr sz="975" b="1">
                <a:solidFill>
                  <a:srgbClr val="708080"/>
                </a:solidFill>
                <a:latin typeface="Consolas"/>
                <a:ea typeface="Consolas"/>
                <a:cs typeface="Consolas"/>
              </a:rPr>
              <a:t>18</a:t>
            </a: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DD2E9B93-2341-42A3-9005-7EDEC59B083E}"/>
              </a:ext>
            </a:extLst>
          </p:cNvPr>
          <p:cNvSpPr>
            <a:spLocks noGrp="1"/>
          </p:cNvSpPr>
          <p:nvPr/>
        </p:nvSpPr>
        <p:spPr>
          <a:xfrm>
            <a:off x="895350" y="2667000"/>
            <a:ext cx="2247900" cy="2095500"/>
          </a:xfrm>
          <a:prstGeom prst="rect">
            <a:avLst/>
          </a:prstGeom>
          <a:solidFill>
            <a:srgbClr val="FFFFFF"/>
          </a:solidFill>
          <a:ln w="9525">
            <a:solidFill>
              <a:srgbClr val="D4DED8"/>
            </a:solidFill>
            <a:prstDash val="solid"/>
          </a:ln>
        </p:spPr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4B6B80A9-463B-46E5-92F7-B9C1AF7CC53D}"/>
              </a:ext>
            </a:extLst>
          </p:cNvPr>
          <p:cNvSpPr>
            <a:spLocks noGrp="1"/>
          </p:cNvSpPr>
          <p:nvPr/>
        </p:nvSpPr>
        <p:spPr>
          <a:xfrm>
            <a:off x="1104900" y="2895600"/>
            <a:ext cx="857250" cy="2667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defRPr sz="1650" b="1">
                <a:solidFill>
                  <a:srgbClr val="00A6A6"/>
                </a:solidFill>
                <a:latin typeface="Consolas"/>
                <a:ea typeface="Consolas"/>
                <a:cs typeface="Consolas"/>
              </a:defRPr>
            </a:pPr>
            <a:r>
              <a:rPr sz="1650" b="1">
                <a:solidFill>
                  <a:srgbClr val="00A6A6"/>
                </a:solidFill>
                <a:latin typeface="Consolas"/>
                <a:ea typeface="Consolas"/>
                <a:cs typeface="Consolas"/>
              </a:rPr>
              <a:t>Day 1</a:t>
            </a:r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037B917B-4E40-4D4C-9A4F-B28F410A8EFA}"/>
              </a:ext>
            </a:extLst>
          </p:cNvPr>
          <p:cNvSpPr>
            <a:spLocks noGrp="1"/>
          </p:cNvSpPr>
          <p:nvPr/>
        </p:nvSpPr>
        <p:spPr>
          <a:xfrm>
            <a:off x="1104900" y="3371850"/>
            <a:ext cx="1790700" cy="10477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defRPr sz="1500" b="0">
                <a:solidFill>
                  <a:srgbClr val="22303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0">
                <a:solidFill>
                  <a:srgbClr val="223033"/>
                </a:solidFill>
                <a:latin typeface="Microsoft YaHei"/>
                <a:ea typeface="Microsoft YaHei"/>
                <a:cs typeface="Microsoft YaHei"/>
              </a:rPr>
              <a:t>抵达成都</a:t>
            </a:r>
          </a:p>
          <a:p>
            <a:pPr algn="l">
              <a:defRPr sz="1500" b="0">
                <a:solidFill>
                  <a:srgbClr val="22303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0">
                <a:solidFill>
                  <a:srgbClr val="223033"/>
                </a:solidFill>
                <a:latin typeface="Microsoft YaHei"/>
                <a:ea typeface="Microsoft YaHei"/>
                <a:cs typeface="Microsoft YaHei"/>
              </a:rPr>
              <a:t>宽窄巷子轻松散步</a:t>
            </a:r>
          </a:p>
          <a:p>
            <a:pPr algn="l">
              <a:defRPr sz="1500" b="0">
                <a:solidFill>
                  <a:srgbClr val="22303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0">
                <a:solidFill>
                  <a:srgbClr val="223033"/>
                </a:solidFill>
                <a:latin typeface="Microsoft YaHei"/>
                <a:ea typeface="Microsoft YaHei"/>
                <a:cs typeface="Microsoft YaHei"/>
              </a:rPr>
              <a:t>川菜晚餐</a:t>
            </a: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753F8E29-56F7-4F0C-A02B-97A4CA4D29CA}"/>
              </a:ext>
            </a:extLst>
          </p:cNvPr>
          <p:cNvSpPr>
            <a:spLocks noGrp="1"/>
          </p:cNvSpPr>
          <p:nvPr/>
        </p:nvSpPr>
        <p:spPr>
          <a:xfrm>
            <a:off x="3638550" y="2667000"/>
            <a:ext cx="2247900" cy="2095500"/>
          </a:xfrm>
          <a:prstGeom prst="rect">
            <a:avLst/>
          </a:prstGeom>
          <a:solidFill>
            <a:srgbClr val="FFFFFF"/>
          </a:solidFill>
          <a:ln w="9525">
            <a:solidFill>
              <a:srgbClr val="D4DED8"/>
            </a:solidFill>
            <a:prstDash val="solid"/>
          </a:ln>
        </p:spPr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CA1B5CBA-7724-453A-AA38-05B85A39E0A4}"/>
              </a:ext>
            </a:extLst>
          </p:cNvPr>
          <p:cNvSpPr>
            <a:spLocks noGrp="1"/>
          </p:cNvSpPr>
          <p:nvPr/>
        </p:nvSpPr>
        <p:spPr>
          <a:xfrm>
            <a:off x="3848100" y="2895600"/>
            <a:ext cx="857250" cy="2667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defRPr sz="1650" b="1">
                <a:solidFill>
                  <a:srgbClr val="F2A33A"/>
                </a:solidFill>
                <a:latin typeface="Consolas"/>
                <a:ea typeface="Consolas"/>
                <a:cs typeface="Consolas"/>
              </a:defRPr>
            </a:pPr>
            <a:r>
              <a:rPr sz="1650" b="1">
                <a:solidFill>
                  <a:srgbClr val="F2A33A"/>
                </a:solidFill>
                <a:latin typeface="Consolas"/>
                <a:ea typeface="Consolas"/>
                <a:cs typeface="Consolas"/>
              </a:rPr>
              <a:t>Day 2</a:t>
            </a:r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28E5F1F0-EA1C-4C4E-B57B-C16E26C8F211}"/>
              </a:ext>
            </a:extLst>
          </p:cNvPr>
          <p:cNvSpPr>
            <a:spLocks noGrp="1"/>
          </p:cNvSpPr>
          <p:nvPr/>
        </p:nvSpPr>
        <p:spPr>
          <a:xfrm>
            <a:off x="3848100" y="3371850"/>
            <a:ext cx="1790700" cy="10477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defRPr sz="1500" b="0">
                <a:solidFill>
                  <a:srgbClr val="22303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0">
                <a:solidFill>
                  <a:srgbClr val="223033"/>
                </a:solidFill>
                <a:latin typeface="Microsoft YaHei"/>
                <a:ea typeface="Microsoft YaHei"/>
                <a:cs typeface="Microsoft YaHei"/>
              </a:rPr>
              <a:t>熊猫基地半日</a:t>
            </a:r>
          </a:p>
          <a:p>
            <a:pPr algn="l">
              <a:defRPr sz="1500" b="0">
                <a:solidFill>
                  <a:srgbClr val="22303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0">
                <a:solidFill>
                  <a:srgbClr val="223033"/>
                </a:solidFill>
                <a:latin typeface="Microsoft YaHei"/>
                <a:ea typeface="Microsoft YaHei"/>
                <a:cs typeface="Microsoft YaHei"/>
              </a:rPr>
              <a:t>下午茶休息</a:t>
            </a:r>
          </a:p>
          <a:p>
            <a:pPr algn="l">
              <a:defRPr sz="1500" b="0">
                <a:solidFill>
                  <a:srgbClr val="22303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0">
                <a:solidFill>
                  <a:srgbClr val="223033"/>
                </a:solidFill>
                <a:latin typeface="Microsoft YaHei"/>
                <a:ea typeface="Microsoft YaHei"/>
                <a:cs typeface="Microsoft YaHei"/>
              </a:rPr>
              <a:t>锦里夜景</a:t>
            </a:r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32C7512E-92B5-4972-9C4B-4B0B57B9FC87}"/>
              </a:ext>
            </a:extLst>
          </p:cNvPr>
          <p:cNvSpPr>
            <a:spLocks noGrp="1"/>
          </p:cNvSpPr>
          <p:nvPr/>
        </p:nvSpPr>
        <p:spPr>
          <a:xfrm>
            <a:off x="6381750" y="2667000"/>
            <a:ext cx="2247900" cy="2095500"/>
          </a:xfrm>
          <a:prstGeom prst="rect">
            <a:avLst/>
          </a:prstGeom>
          <a:solidFill>
            <a:srgbClr val="FFFFFF"/>
          </a:solidFill>
          <a:ln w="9525">
            <a:solidFill>
              <a:srgbClr val="D4DED8"/>
            </a:solidFill>
            <a:prstDash val="solid"/>
          </a:ln>
        </p:spPr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54EF460A-0404-4074-9CCC-0A657FBFAF47}"/>
              </a:ext>
            </a:extLst>
          </p:cNvPr>
          <p:cNvSpPr>
            <a:spLocks noGrp="1"/>
          </p:cNvSpPr>
          <p:nvPr/>
        </p:nvSpPr>
        <p:spPr>
          <a:xfrm>
            <a:off x="6591300" y="2895600"/>
            <a:ext cx="857250" cy="2667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defRPr sz="1650" b="1">
                <a:solidFill>
                  <a:srgbClr val="F26457"/>
                </a:solidFill>
                <a:latin typeface="Consolas"/>
                <a:ea typeface="Consolas"/>
                <a:cs typeface="Consolas"/>
              </a:defRPr>
            </a:pPr>
            <a:r>
              <a:rPr sz="1650" b="1">
                <a:solidFill>
                  <a:srgbClr val="F26457"/>
                </a:solidFill>
                <a:latin typeface="Consolas"/>
                <a:ea typeface="Consolas"/>
                <a:cs typeface="Consolas"/>
              </a:rPr>
              <a:t>Day 3</a:t>
            </a:r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74E56289-9DDB-401B-91DC-2E38F107C4A8}"/>
              </a:ext>
            </a:extLst>
          </p:cNvPr>
          <p:cNvSpPr>
            <a:spLocks noGrp="1"/>
          </p:cNvSpPr>
          <p:nvPr/>
        </p:nvSpPr>
        <p:spPr>
          <a:xfrm>
            <a:off x="6591300" y="3371850"/>
            <a:ext cx="1790700" cy="10477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defRPr sz="1500" b="0">
                <a:solidFill>
                  <a:srgbClr val="22303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0">
                <a:solidFill>
                  <a:srgbClr val="223033"/>
                </a:solidFill>
                <a:latin typeface="Microsoft YaHei"/>
                <a:ea typeface="Microsoft YaHei"/>
                <a:cs typeface="Microsoft YaHei"/>
              </a:rPr>
              <a:t>杜甫草堂</a:t>
            </a:r>
          </a:p>
          <a:p>
            <a:pPr algn="l">
              <a:defRPr sz="1500" b="0">
                <a:solidFill>
                  <a:srgbClr val="22303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0">
                <a:solidFill>
                  <a:srgbClr val="223033"/>
                </a:solidFill>
                <a:latin typeface="Microsoft YaHei"/>
                <a:ea typeface="Microsoft YaHei"/>
                <a:cs typeface="Microsoft YaHei"/>
              </a:rPr>
              <a:t>人民公园盖碗茶</a:t>
            </a:r>
          </a:p>
          <a:p>
            <a:pPr algn="l">
              <a:defRPr sz="1500" b="0">
                <a:solidFill>
                  <a:srgbClr val="22303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0">
                <a:solidFill>
                  <a:srgbClr val="223033"/>
                </a:solidFill>
                <a:latin typeface="Microsoft YaHei"/>
                <a:ea typeface="Microsoft YaHei"/>
                <a:cs typeface="Microsoft YaHei"/>
              </a:rPr>
              <a:t>火锅</a:t>
            </a:r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DBFC919C-51F8-49DC-8A31-045C2DDDE853}"/>
              </a:ext>
            </a:extLst>
          </p:cNvPr>
          <p:cNvSpPr>
            <a:spLocks noGrp="1"/>
          </p:cNvSpPr>
          <p:nvPr/>
        </p:nvSpPr>
        <p:spPr>
          <a:xfrm>
            <a:off x="9124950" y="2667000"/>
            <a:ext cx="2247900" cy="2095500"/>
          </a:xfrm>
          <a:prstGeom prst="rect">
            <a:avLst/>
          </a:prstGeom>
          <a:solidFill>
            <a:srgbClr val="FFFFFF"/>
          </a:solidFill>
          <a:ln w="9525">
            <a:solidFill>
              <a:srgbClr val="D4DED8"/>
            </a:solidFill>
            <a:prstDash val="solid"/>
          </a:ln>
        </p:spPr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1F6EE5A8-F109-4601-9391-B70CB00B4BA6}"/>
              </a:ext>
            </a:extLst>
          </p:cNvPr>
          <p:cNvSpPr>
            <a:spLocks noGrp="1"/>
          </p:cNvSpPr>
          <p:nvPr/>
        </p:nvSpPr>
        <p:spPr>
          <a:xfrm>
            <a:off x="9334500" y="2895600"/>
            <a:ext cx="857250" cy="2667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defRPr sz="1650" b="1">
                <a:solidFill>
                  <a:srgbClr val="6B5DD3"/>
                </a:solidFill>
                <a:latin typeface="Consolas"/>
                <a:ea typeface="Consolas"/>
                <a:cs typeface="Consolas"/>
              </a:defRPr>
            </a:pPr>
            <a:r>
              <a:rPr sz="1650" b="1">
                <a:solidFill>
                  <a:srgbClr val="6B5DD3"/>
                </a:solidFill>
                <a:latin typeface="Consolas"/>
                <a:ea typeface="Consolas"/>
                <a:cs typeface="Consolas"/>
              </a:rPr>
              <a:t>Day 4</a:t>
            </a:r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id="{17C0A3B6-8022-4F45-82B2-5C2C60040EDC}"/>
              </a:ext>
            </a:extLst>
          </p:cNvPr>
          <p:cNvSpPr>
            <a:spLocks noGrp="1"/>
          </p:cNvSpPr>
          <p:nvPr/>
        </p:nvSpPr>
        <p:spPr>
          <a:xfrm>
            <a:off x="9334500" y="3371850"/>
            <a:ext cx="1790700" cy="10477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defRPr sz="1500" b="0">
                <a:solidFill>
                  <a:srgbClr val="22303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0">
                <a:solidFill>
                  <a:srgbClr val="223033"/>
                </a:solidFill>
                <a:latin typeface="Microsoft YaHei"/>
                <a:ea typeface="Microsoft YaHei"/>
                <a:cs typeface="Microsoft YaHei"/>
              </a:rPr>
              <a:t>慢节奏早餐</a:t>
            </a:r>
          </a:p>
          <a:p>
            <a:pPr algn="l">
              <a:defRPr sz="1500" b="0">
                <a:solidFill>
                  <a:srgbClr val="22303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0">
                <a:solidFill>
                  <a:srgbClr val="223033"/>
                </a:solidFill>
                <a:latin typeface="Microsoft YaHei"/>
                <a:ea typeface="Microsoft YaHei"/>
                <a:cs typeface="Microsoft YaHei"/>
              </a:rPr>
              <a:t>买伴手礼</a:t>
            </a:r>
          </a:p>
          <a:p>
            <a:pPr algn="l">
              <a:defRPr sz="1500" b="0">
                <a:solidFill>
                  <a:srgbClr val="22303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0">
                <a:solidFill>
                  <a:srgbClr val="223033"/>
                </a:solidFill>
                <a:latin typeface="Microsoft YaHei"/>
                <a:ea typeface="Microsoft YaHei"/>
                <a:cs typeface="Microsoft YaHei"/>
              </a:rPr>
              <a:t>返程</a:t>
            </a:r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id="{118621E8-9F03-4837-8948-9EE6444739DA}"/>
              </a:ext>
            </a:extLst>
          </p:cNvPr>
          <p:cNvSpPr>
            <a:spLocks noGrp="1"/>
          </p:cNvSpPr>
          <p:nvPr/>
        </p:nvSpPr>
        <p:spPr>
          <a:xfrm>
            <a:off x="1619250" y="4953000"/>
            <a:ext cx="8953500" cy="990600"/>
          </a:xfrm>
          <a:prstGeom prst="rect">
            <a:avLst/>
          </a:prstGeom>
          <a:solidFill>
            <a:srgbClr val="223033"/>
          </a:solidFill>
          <a:ln w="9525">
            <a:solidFill>
              <a:srgbClr val="223033"/>
            </a:solidFill>
            <a:prstDash val="solid"/>
          </a:ln>
        </p:spPr>
      </p:sp>
      <p:sp>
        <p:nvSpPr>
          <p:cNvPr id="26" name="矩形 25">
            <a:extLst>
              <a:ext uri="{FF2B5EF4-FFF2-40B4-BE49-F238E27FC236}">
                <a16:creationId xmlns:a16="http://schemas.microsoft.com/office/drawing/2014/main" id="{07CBE104-A4FD-435A-9C79-2709FB60D566}"/>
              </a:ext>
            </a:extLst>
          </p:cNvPr>
          <p:cNvSpPr>
            <a:spLocks noGrp="1"/>
          </p:cNvSpPr>
          <p:nvPr/>
        </p:nvSpPr>
        <p:spPr>
          <a:xfrm>
            <a:off x="1828800" y="5067300"/>
            <a:ext cx="1524000" cy="2476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defRPr sz="1050" b="1">
                <a:solidFill>
                  <a:srgbClr val="F2A3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2A33A"/>
                </a:solidFill>
                <a:latin typeface="Microsoft YaHei"/>
                <a:ea typeface="Microsoft YaHei"/>
                <a:cs typeface="Microsoft YaHei"/>
              </a:rPr>
              <a:t>关键限制</a:t>
            </a:r>
          </a:p>
        </p:txBody>
      </p:sp>
      <p:sp>
        <p:nvSpPr>
          <p:cNvPr id="27" name="矩形 26">
            <a:extLst>
              <a:ext uri="{FF2B5EF4-FFF2-40B4-BE49-F238E27FC236}">
                <a16:creationId xmlns:a16="http://schemas.microsoft.com/office/drawing/2014/main" id="{8E0D99AA-F410-4542-98A4-FAB87EFF00F8}"/>
              </a:ext>
            </a:extLst>
          </p:cNvPr>
          <p:cNvSpPr>
            <a:spLocks noGrp="1"/>
          </p:cNvSpPr>
          <p:nvPr/>
        </p:nvSpPr>
        <p:spPr>
          <a:xfrm>
            <a:off x="1828800" y="5353050"/>
            <a:ext cx="8534400" cy="4762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defRPr sz="1350" b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我和父母下周要去成都玩 4 天 3 夜。父母不能走太累的路。请帮我规划一个轻松的行程表，包括必去景点和美食。</a:t>
            </a:r>
          </a:p>
        </p:txBody>
      </p:sp>
    </p:spTree>
    <p:extLst>
      <p:ext uri="{BB962C8B-B14F-4D97-AF65-F5344CB8AC3E}">
        <p14:creationId xmlns:p14="http://schemas.microsoft.com/office/powerpoint/2010/main" val="116748984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矩形 26">
            <a:extLst>
              <a:ext uri="{FF2B5EF4-FFF2-40B4-BE49-F238E27FC236}">
                <a16:creationId xmlns:a16="http://schemas.microsoft.com/office/drawing/2014/main" id="{C645D229-FF36-495B-A34D-0A55694841BE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7F9F2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591A14E6-6D98-47CE-A78F-586259521B64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95250" cy="6858000"/>
          </a:xfrm>
          <a:prstGeom prst="rect">
            <a:avLst/>
          </a:prstGeom>
          <a:solidFill>
            <a:srgbClr val="00A6A6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CF667E53-C9C5-4F9A-8A1B-D13199BA2876}"/>
              </a:ext>
            </a:extLst>
          </p:cNvPr>
          <p:cNvSpPr>
            <a:spLocks noGrp="1"/>
          </p:cNvSpPr>
          <p:nvPr/>
        </p:nvSpPr>
        <p:spPr>
          <a:xfrm>
            <a:off x="95250" y="0"/>
            <a:ext cx="38100" cy="6858000"/>
          </a:xfrm>
          <a:prstGeom prst="rect">
            <a:avLst/>
          </a:prstGeom>
          <a:solidFill>
            <a:srgbClr val="F2A33A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36A73027-915B-42A5-A48A-1B99CCFB7F8D}"/>
              </a:ext>
            </a:extLst>
          </p:cNvPr>
          <p:cNvSpPr>
            <a:spLocks noGrp="1"/>
          </p:cNvSpPr>
          <p:nvPr/>
        </p:nvSpPr>
        <p:spPr>
          <a:xfrm>
            <a:off x="0" y="6191250"/>
            <a:ext cx="12192000" cy="666750"/>
          </a:xfrm>
          <a:prstGeom prst="rect">
            <a:avLst/>
          </a:prstGeom>
          <a:solidFill>
            <a:srgbClr val="EEF5F0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5" name="椭圆 4">
            <a:extLst>
              <a:ext uri="{FF2B5EF4-FFF2-40B4-BE49-F238E27FC236}">
                <a16:creationId xmlns:a16="http://schemas.microsoft.com/office/drawing/2014/main" id="{77FC9FB7-49AA-4884-AAED-0B4F8F2E121F}"/>
              </a:ext>
            </a:extLst>
          </p:cNvPr>
          <p:cNvSpPr>
            <a:spLocks noGrp="1"/>
          </p:cNvSpPr>
          <p:nvPr/>
        </p:nvSpPr>
        <p:spPr>
          <a:xfrm>
            <a:off x="10325100" y="266700"/>
            <a:ext cx="1428750" cy="1428750"/>
          </a:xfrm>
          <a:prstGeom prst="ellipse">
            <a:avLst/>
          </a:prstGeom>
          <a:solidFill>
            <a:srgbClr val="E2F2EF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6" name="椭圆 5">
            <a:extLst>
              <a:ext uri="{FF2B5EF4-FFF2-40B4-BE49-F238E27FC236}">
                <a16:creationId xmlns:a16="http://schemas.microsoft.com/office/drawing/2014/main" id="{05374AA0-4F5D-4490-A804-EE577DC2D0A7}"/>
              </a:ext>
            </a:extLst>
          </p:cNvPr>
          <p:cNvSpPr>
            <a:spLocks noGrp="1"/>
          </p:cNvSpPr>
          <p:nvPr/>
        </p:nvSpPr>
        <p:spPr>
          <a:xfrm>
            <a:off x="10744200" y="5029200"/>
            <a:ext cx="1200150" cy="1200150"/>
          </a:xfrm>
          <a:prstGeom prst="ellipse">
            <a:avLst/>
          </a:prstGeom>
          <a:solidFill>
            <a:srgbClr val="FFEBD4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7" name="kicker-19-marker">
            <a:extLst>
              <a:ext uri="{FF2B5EF4-FFF2-40B4-BE49-F238E27FC236}">
                <a16:creationId xmlns:a16="http://schemas.microsoft.com/office/drawing/2014/main" id="{7C1D3845-BE51-4217-89E1-63360107CEDA}"/>
              </a:ext>
            </a:extLst>
          </p:cNvPr>
          <p:cNvSpPr>
            <a:spLocks noGrp="1"/>
          </p:cNvSpPr>
          <p:nvPr/>
        </p:nvSpPr>
        <p:spPr>
          <a:xfrm>
            <a:off x="609600" y="457200"/>
            <a:ext cx="114300" cy="114300"/>
          </a:xfrm>
          <a:prstGeom prst="ellipse">
            <a:avLst/>
          </a:prstGeom>
          <a:solidFill>
            <a:srgbClr val="F26457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8" name="kicker-19-label">
            <a:extLst>
              <a:ext uri="{FF2B5EF4-FFF2-40B4-BE49-F238E27FC236}">
                <a16:creationId xmlns:a16="http://schemas.microsoft.com/office/drawing/2014/main" id="{8D468B69-C310-46EA-A691-484B5BB1E43A}"/>
              </a:ext>
            </a:extLst>
          </p:cNvPr>
          <p:cNvSpPr>
            <a:spLocks noGrp="1"/>
          </p:cNvSpPr>
          <p:nvPr/>
        </p:nvSpPr>
        <p:spPr>
          <a:xfrm>
            <a:off x="800100" y="400050"/>
            <a:ext cx="2571750" cy="2476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ctr"/>
          <a:lstStyle/>
          <a:p>
            <a:pPr algn="l">
              <a:defRPr sz="900" b="1">
                <a:solidFill>
                  <a:srgbClr val="65727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657276"/>
                </a:solidFill>
                <a:latin typeface="Microsoft YaHei"/>
                <a:ea typeface="Microsoft YaHei"/>
                <a:cs typeface="Microsoft YaHei"/>
              </a:rPr>
              <a:t>生活案例</a:t>
            </a: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A96CE917-E072-4D96-86A5-1238954CEDCC}"/>
              </a:ext>
            </a:extLst>
          </p:cNvPr>
          <p:cNvSpPr>
            <a:spLocks noGrp="1"/>
          </p:cNvSpPr>
          <p:nvPr/>
        </p:nvSpPr>
        <p:spPr>
          <a:xfrm>
            <a:off x="609600" y="742950"/>
            <a:ext cx="8858250" cy="7810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defRPr sz="2550" b="1">
                <a:solidFill>
                  <a:srgbClr val="10191C"/>
                </a:solidFill>
                <a:latin typeface="Microsoft YaHei UI"/>
                <a:ea typeface="Microsoft YaHei UI"/>
                <a:cs typeface="Microsoft YaHei UI"/>
              </a:defRPr>
            </a:pPr>
            <a:r>
              <a:rPr sz="2550" b="1">
                <a:solidFill>
                  <a:srgbClr val="10191C"/>
                </a:solidFill>
                <a:latin typeface="Microsoft YaHei UI"/>
                <a:ea typeface="Microsoft YaHei UI"/>
                <a:cs typeface="Microsoft YaHei UI"/>
              </a:rPr>
              <a:t>冰箱边角料也能让 AI 变成一顿靠谱晚餐。</a:t>
            </a: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CD7E180B-C4C0-4F34-B360-FDE7DA261CB5}"/>
              </a:ext>
            </a:extLst>
          </p:cNvPr>
          <p:cNvSpPr>
            <a:spLocks noGrp="1"/>
          </p:cNvSpPr>
          <p:nvPr/>
        </p:nvSpPr>
        <p:spPr>
          <a:xfrm>
            <a:off x="628650" y="1543050"/>
            <a:ext cx="8191500" cy="4191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defRPr sz="1275" b="0">
                <a:solidFill>
                  <a:srgbClr val="65727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657276"/>
                </a:solidFill>
                <a:latin typeface="Microsoft YaHei"/>
                <a:ea typeface="Microsoft YaHei"/>
                <a:cs typeface="Microsoft YaHei"/>
              </a:rPr>
              <a:t>把已有食材讲清楚，AI 就能把“没东西吃”变成具体步骤。</a:t>
            </a: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0803C62B-B6D8-412C-B2F7-03FB2D387BCC}"/>
              </a:ext>
            </a:extLst>
          </p:cNvPr>
          <p:cNvSpPr>
            <a:spLocks noGrp="1"/>
          </p:cNvSpPr>
          <p:nvPr/>
        </p:nvSpPr>
        <p:spPr>
          <a:xfrm>
            <a:off x="609600" y="6515100"/>
            <a:ext cx="2476500" cy="1905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defRPr sz="750" b="0">
                <a:solidFill>
                  <a:srgbClr val="70808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0">
                <a:solidFill>
                  <a:srgbClr val="708080"/>
                </a:solidFill>
                <a:latin typeface="Microsoft YaHei"/>
                <a:ea typeface="Microsoft YaHei"/>
                <a:cs typeface="Microsoft YaHei"/>
              </a:rPr>
              <a:t>人工智能课：何为AI？</a:t>
            </a: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4C29123C-7056-4002-B70B-98417C78B656}"/>
              </a:ext>
            </a:extLst>
          </p:cNvPr>
          <p:cNvSpPr>
            <a:spLocks noGrp="1"/>
          </p:cNvSpPr>
          <p:nvPr/>
        </p:nvSpPr>
        <p:spPr>
          <a:xfrm>
            <a:off x="11106150" y="6477000"/>
            <a:ext cx="495300" cy="2286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r">
              <a:defRPr sz="975" b="1">
                <a:solidFill>
                  <a:srgbClr val="708080"/>
                </a:solidFill>
                <a:latin typeface="Consolas"/>
                <a:ea typeface="Consolas"/>
                <a:cs typeface="Consolas"/>
              </a:defRPr>
            </a:pPr>
            <a:r>
              <a:rPr sz="975" b="1">
                <a:solidFill>
                  <a:srgbClr val="708080"/>
                </a:solidFill>
                <a:latin typeface="Consolas"/>
                <a:ea typeface="Consolas"/>
                <a:cs typeface="Consolas"/>
              </a:rPr>
              <a:t>19</a:t>
            </a: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D69F9D12-3ED8-4054-B943-2D15B33F01AD}"/>
              </a:ext>
            </a:extLst>
          </p:cNvPr>
          <p:cNvSpPr>
            <a:spLocks noGrp="1"/>
          </p:cNvSpPr>
          <p:nvPr/>
        </p:nvSpPr>
        <p:spPr>
          <a:xfrm>
            <a:off x="1009650" y="2305050"/>
            <a:ext cx="3048000" cy="476250"/>
          </a:xfrm>
          <a:prstGeom prst="rect">
            <a:avLst/>
          </a:prstGeom>
          <a:solidFill>
            <a:srgbClr val="FFFFFF"/>
          </a:solidFill>
          <a:ln w="9525">
            <a:solidFill>
              <a:srgbClr val="00A6A6"/>
            </a:solidFill>
            <a:prstDash val="solid"/>
          </a:ln>
        </p:spPr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4DA4857C-4E96-465D-93B9-839EFF866379}"/>
              </a:ext>
            </a:extLst>
          </p:cNvPr>
          <p:cNvSpPr>
            <a:spLocks noGrp="1"/>
          </p:cNvSpPr>
          <p:nvPr/>
        </p:nvSpPr>
        <p:spPr>
          <a:xfrm>
            <a:off x="1238250" y="2428875"/>
            <a:ext cx="2571750" cy="2286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defRPr sz="1500" b="1">
                <a:solidFill>
                  <a:srgbClr val="22303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223033"/>
                </a:solidFill>
                <a:latin typeface="Microsoft YaHei"/>
                <a:ea typeface="Microsoft YaHei"/>
                <a:cs typeface="Microsoft YaHei"/>
              </a:rPr>
              <a:t>半颗卷心菜</a:t>
            </a:r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897D27CF-4A1E-4EF0-91A1-4520A83EC309}"/>
              </a:ext>
            </a:extLst>
          </p:cNvPr>
          <p:cNvSpPr>
            <a:spLocks noGrp="1"/>
          </p:cNvSpPr>
          <p:nvPr/>
        </p:nvSpPr>
        <p:spPr>
          <a:xfrm>
            <a:off x="1009650" y="2952750"/>
            <a:ext cx="3048000" cy="476250"/>
          </a:xfrm>
          <a:prstGeom prst="rect">
            <a:avLst/>
          </a:prstGeom>
          <a:solidFill>
            <a:srgbClr val="FFFFFF"/>
          </a:solidFill>
          <a:ln w="9525">
            <a:solidFill>
              <a:srgbClr val="F2A33A"/>
            </a:solidFill>
            <a:prstDash val="solid"/>
          </a:ln>
        </p:spPr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C84FDD4F-3579-4E91-BC57-724A20C3449A}"/>
              </a:ext>
            </a:extLst>
          </p:cNvPr>
          <p:cNvSpPr>
            <a:spLocks noGrp="1"/>
          </p:cNvSpPr>
          <p:nvPr/>
        </p:nvSpPr>
        <p:spPr>
          <a:xfrm>
            <a:off x="1238250" y="3076575"/>
            <a:ext cx="2571750" cy="2286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defRPr sz="1500" b="1">
                <a:solidFill>
                  <a:srgbClr val="22303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223033"/>
                </a:solidFill>
                <a:latin typeface="Microsoft YaHei"/>
                <a:ea typeface="Microsoft YaHei"/>
                <a:cs typeface="Microsoft YaHei"/>
              </a:rPr>
              <a:t>两个鸡蛋</a:t>
            </a:r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F70225CC-F315-408D-A867-C12517488469}"/>
              </a:ext>
            </a:extLst>
          </p:cNvPr>
          <p:cNvSpPr>
            <a:spLocks noGrp="1"/>
          </p:cNvSpPr>
          <p:nvPr/>
        </p:nvSpPr>
        <p:spPr>
          <a:xfrm>
            <a:off x="1009650" y="3600450"/>
            <a:ext cx="3048000" cy="476250"/>
          </a:xfrm>
          <a:prstGeom prst="rect">
            <a:avLst/>
          </a:prstGeom>
          <a:solidFill>
            <a:srgbClr val="FFFFFF"/>
          </a:solidFill>
          <a:ln w="9525">
            <a:solidFill>
              <a:srgbClr val="F26457"/>
            </a:solidFill>
            <a:prstDash val="solid"/>
          </a:ln>
        </p:spPr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BD1518AD-A4EA-40AB-A4DC-C05B1674170B}"/>
              </a:ext>
            </a:extLst>
          </p:cNvPr>
          <p:cNvSpPr>
            <a:spLocks noGrp="1"/>
          </p:cNvSpPr>
          <p:nvPr/>
        </p:nvSpPr>
        <p:spPr>
          <a:xfrm>
            <a:off x="1238250" y="3724275"/>
            <a:ext cx="2571750" cy="2286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defRPr sz="1500" b="1">
                <a:solidFill>
                  <a:srgbClr val="22303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223033"/>
                </a:solidFill>
                <a:latin typeface="Microsoft YaHei"/>
                <a:ea typeface="Microsoft YaHei"/>
                <a:cs typeface="Microsoft YaHei"/>
              </a:rPr>
              <a:t>一根火腿肠</a:t>
            </a:r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534A0091-7843-4D4C-B43A-04CD0B663933}"/>
              </a:ext>
            </a:extLst>
          </p:cNvPr>
          <p:cNvSpPr>
            <a:spLocks noGrp="1"/>
          </p:cNvSpPr>
          <p:nvPr/>
        </p:nvSpPr>
        <p:spPr>
          <a:xfrm>
            <a:off x="1009650" y="4248150"/>
            <a:ext cx="3048000" cy="476250"/>
          </a:xfrm>
          <a:prstGeom prst="rect">
            <a:avLst/>
          </a:prstGeom>
          <a:solidFill>
            <a:srgbClr val="FFFFFF"/>
          </a:solidFill>
          <a:ln w="9525">
            <a:solidFill>
              <a:srgbClr val="6B5DD3"/>
            </a:solidFill>
            <a:prstDash val="solid"/>
          </a:ln>
        </p:spPr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AC8D2680-BAD4-4FD7-A8C6-93D85A4E94EA}"/>
              </a:ext>
            </a:extLst>
          </p:cNvPr>
          <p:cNvSpPr>
            <a:spLocks noGrp="1"/>
          </p:cNvSpPr>
          <p:nvPr/>
        </p:nvSpPr>
        <p:spPr>
          <a:xfrm>
            <a:off x="1238250" y="4371975"/>
            <a:ext cx="2571750" cy="2286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defRPr sz="1500" b="1">
                <a:solidFill>
                  <a:srgbClr val="22303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223033"/>
                </a:solidFill>
                <a:latin typeface="Microsoft YaHei"/>
                <a:ea typeface="Microsoft YaHei"/>
                <a:cs typeface="Microsoft YaHei"/>
              </a:rPr>
              <a:t>一些米饭</a:t>
            </a:r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9783D5FB-8610-4677-87F2-1BB5066F75F6}"/>
              </a:ext>
            </a:extLst>
          </p:cNvPr>
          <p:cNvSpPr>
            <a:spLocks noGrp="1"/>
          </p:cNvSpPr>
          <p:nvPr/>
        </p:nvSpPr>
        <p:spPr>
          <a:xfrm>
            <a:off x="4648200" y="3429000"/>
            <a:ext cx="533400" cy="4572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ctr">
              <a:defRPr sz="2850" b="0">
                <a:solidFill>
                  <a:srgbClr val="65727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0">
                <a:solidFill>
                  <a:srgbClr val="657276"/>
                </a:solidFill>
                <a:latin typeface="Microsoft YaHei"/>
                <a:ea typeface="Microsoft YaHei"/>
                <a:cs typeface="Microsoft YaHei"/>
              </a:rPr>
              <a:t>→</a:t>
            </a:r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B222154E-BBA6-4FD5-AEA1-02289FA8402A}"/>
              </a:ext>
            </a:extLst>
          </p:cNvPr>
          <p:cNvSpPr>
            <a:spLocks noGrp="1"/>
          </p:cNvSpPr>
          <p:nvPr/>
        </p:nvSpPr>
        <p:spPr>
          <a:xfrm>
            <a:off x="5657850" y="2381250"/>
            <a:ext cx="4953000" cy="2362200"/>
          </a:xfrm>
          <a:prstGeom prst="rect">
            <a:avLst/>
          </a:prstGeom>
          <a:solidFill>
            <a:srgbClr val="FFFFFF"/>
          </a:solidFill>
          <a:ln w="9525">
            <a:solidFill>
              <a:srgbClr val="D4DED8"/>
            </a:solidFill>
            <a:prstDash val="solid"/>
          </a:ln>
        </p:spPr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39DCF3C4-B9E5-49C6-A90E-27C007FB2DE4}"/>
              </a:ext>
            </a:extLst>
          </p:cNvPr>
          <p:cNvSpPr>
            <a:spLocks noGrp="1"/>
          </p:cNvSpPr>
          <p:nvPr/>
        </p:nvSpPr>
        <p:spPr>
          <a:xfrm>
            <a:off x="5657850" y="2381250"/>
            <a:ext cx="66675" cy="2362200"/>
          </a:xfrm>
          <a:prstGeom prst="rect">
            <a:avLst/>
          </a:prstGeom>
          <a:solidFill>
            <a:srgbClr val="68C18C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id="{D199294F-621E-4222-B3DB-7BEDF03545FF}"/>
              </a:ext>
            </a:extLst>
          </p:cNvPr>
          <p:cNvSpPr>
            <a:spLocks noGrp="1"/>
          </p:cNvSpPr>
          <p:nvPr/>
        </p:nvSpPr>
        <p:spPr>
          <a:xfrm>
            <a:off x="6343650" y="2571750"/>
            <a:ext cx="4057650" cy="3048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defRPr sz="1650" b="1">
                <a:solidFill>
                  <a:srgbClr val="10191C"/>
                </a:solidFill>
                <a:latin typeface="Microsoft YaHei UI"/>
                <a:ea typeface="Microsoft YaHei UI"/>
                <a:cs typeface="Microsoft YaHei UI"/>
              </a:defRPr>
            </a:pPr>
            <a:r>
              <a:rPr sz="1650" b="1">
                <a:solidFill>
                  <a:srgbClr val="10191C"/>
                </a:solidFill>
                <a:latin typeface="Microsoft YaHei UI"/>
                <a:ea typeface="Microsoft YaHei UI"/>
                <a:cs typeface="Microsoft YaHei UI"/>
              </a:rPr>
              <a:t>AI 输出：简单好吃的晚餐</a:t>
            </a:r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id="{5498A055-32D2-4EE1-A74F-9691D8C7F2EB}"/>
              </a:ext>
            </a:extLst>
          </p:cNvPr>
          <p:cNvSpPr>
            <a:spLocks noGrp="1"/>
          </p:cNvSpPr>
          <p:nvPr/>
        </p:nvSpPr>
        <p:spPr>
          <a:xfrm>
            <a:off x="5886450" y="2971800"/>
            <a:ext cx="4495800" cy="16192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defRPr sz="1500" b="0">
                <a:solidFill>
                  <a:srgbClr val="22303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0">
                <a:solidFill>
                  <a:srgbClr val="223033"/>
                </a:solidFill>
                <a:latin typeface="Microsoft YaHei"/>
                <a:ea typeface="Microsoft YaHei"/>
                <a:cs typeface="Microsoft YaHei"/>
              </a:rPr>
              <a:t>比如：卷心菜火腿蛋炒饭。</a:t>
            </a:r>
          </a:p>
          <a:p>
            <a:endParaRPr sz="1500" b="0">
              <a:solidFill>
                <a:srgbClr val="223033"/>
              </a:solidFill>
              <a:latin typeface="Microsoft YaHei"/>
              <a:ea typeface="Microsoft YaHei"/>
              <a:cs typeface="Microsoft YaHei"/>
            </a:endParaRPr>
          </a:p>
          <a:p>
            <a:pPr algn="l">
              <a:defRPr sz="1500" b="0">
                <a:solidFill>
                  <a:srgbClr val="22303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0">
                <a:solidFill>
                  <a:srgbClr val="223033"/>
                </a:solidFill>
                <a:latin typeface="Microsoft YaHei"/>
                <a:ea typeface="Microsoft YaHei"/>
                <a:cs typeface="Microsoft YaHei"/>
              </a:rPr>
              <a:t>1. 鸡蛋炒散备用</a:t>
            </a:r>
          </a:p>
          <a:p>
            <a:pPr algn="l">
              <a:defRPr sz="1500" b="0">
                <a:solidFill>
                  <a:srgbClr val="22303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0">
                <a:solidFill>
                  <a:srgbClr val="223033"/>
                </a:solidFill>
                <a:latin typeface="Microsoft YaHei"/>
                <a:ea typeface="Microsoft YaHei"/>
                <a:cs typeface="Microsoft YaHei"/>
              </a:rPr>
              <a:t>2. 卷心菜和火腿切丝翻炒</a:t>
            </a:r>
          </a:p>
          <a:p>
            <a:pPr algn="l">
              <a:defRPr sz="1500" b="0">
                <a:solidFill>
                  <a:srgbClr val="22303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0">
                <a:solidFill>
                  <a:srgbClr val="223033"/>
                </a:solidFill>
                <a:latin typeface="Microsoft YaHei"/>
                <a:ea typeface="Microsoft YaHei"/>
                <a:cs typeface="Microsoft YaHei"/>
              </a:rPr>
              <a:t>3. 加米饭、鸡蛋、调味料炒匀</a:t>
            </a:r>
          </a:p>
          <a:p>
            <a:pPr algn="l">
              <a:defRPr sz="1500" b="0">
                <a:solidFill>
                  <a:srgbClr val="22303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0">
                <a:solidFill>
                  <a:srgbClr val="223033"/>
                </a:solidFill>
                <a:latin typeface="Microsoft YaHei"/>
                <a:ea typeface="Microsoft YaHei"/>
                <a:cs typeface="Microsoft YaHei"/>
              </a:rPr>
              <a:t>4. 出锅前撒葱花或胡椒</a:t>
            </a:r>
          </a:p>
        </p:txBody>
      </p:sp>
      <p:pic>
        <p:nvPicPr>
          <p:cNvPr id="26" name="图形 25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/>
        </p:blipFill>
        <p:spPr>
          <a:xfrm>
            <a:off x="5867400" y="2571750"/>
            <a:ext cx="323850" cy="323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030897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矩形 22">
            <a:extLst>
              <a:ext uri="{FF2B5EF4-FFF2-40B4-BE49-F238E27FC236}">
                <a16:creationId xmlns:a16="http://schemas.microsoft.com/office/drawing/2014/main" id="{F93F209E-FB13-4751-9280-E09AC464827C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7F9F2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3BF2384F-6FC4-426F-B123-7389BC518FCC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95250" cy="6858000"/>
          </a:xfrm>
          <a:prstGeom prst="rect">
            <a:avLst/>
          </a:prstGeom>
          <a:solidFill>
            <a:srgbClr val="00A6A6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14234404-61B3-4716-8249-EA2309E7112E}"/>
              </a:ext>
            </a:extLst>
          </p:cNvPr>
          <p:cNvSpPr>
            <a:spLocks noGrp="1"/>
          </p:cNvSpPr>
          <p:nvPr/>
        </p:nvSpPr>
        <p:spPr>
          <a:xfrm>
            <a:off x="95250" y="0"/>
            <a:ext cx="38100" cy="6858000"/>
          </a:xfrm>
          <a:prstGeom prst="rect">
            <a:avLst/>
          </a:prstGeom>
          <a:solidFill>
            <a:srgbClr val="F2A33A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8AA343B0-223B-4BA8-8E1F-B884372A25AC}"/>
              </a:ext>
            </a:extLst>
          </p:cNvPr>
          <p:cNvSpPr>
            <a:spLocks noGrp="1"/>
          </p:cNvSpPr>
          <p:nvPr/>
        </p:nvSpPr>
        <p:spPr>
          <a:xfrm>
            <a:off x="0" y="6191250"/>
            <a:ext cx="12192000" cy="666750"/>
          </a:xfrm>
          <a:prstGeom prst="rect">
            <a:avLst/>
          </a:prstGeom>
          <a:solidFill>
            <a:srgbClr val="EEF5F0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5" name="椭圆 4">
            <a:extLst>
              <a:ext uri="{FF2B5EF4-FFF2-40B4-BE49-F238E27FC236}">
                <a16:creationId xmlns:a16="http://schemas.microsoft.com/office/drawing/2014/main" id="{4431239F-F12C-47DC-8616-DB080B1AA516}"/>
              </a:ext>
            </a:extLst>
          </p:cNvPr>
          <p:cNvSpPr>
            <a:spLocks noGrp="1"/>
          </p:cNvSpPr>
          <p:nvPr/>
        </p:nvSpPr>
        <p:spPr>
          <a:xfrm>
            <a:off x="10325100" y="266700"/>
            <a:ext cx="1428750" cy="1428750"/>
          </a:xfrm>
          <a:prstGeom prst="ellipse">
            <a:avLst/>
          </a:prstGeom>
          <a:solidFill>
            <a:srgbClr val="E2F2EF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6" name="椭圆 5">
            <a:extLst>
              <a:ext uri="{FF2B5EF4-FFF2-40B4-BE49-F238E27FC236}">
                <a16:creationId xmlns:a16="http://schemas.microsoft.com/office/drawing/2014/main" id="{65E3656D-4807-4E84-ACF0-9F004AE0A1CE}"/>
              </a:ext>
            </a:extLst>
          </p:cNvPr>
          <p:cNvSpPr>
            <a:spLocks noGrp="1"/>
          </p:cNvSpPr>
          <p:nvPr/>
        </p:nvSpPr>
        <p:spPr>
          <a:xfrm>
            <a:off x="10744200" y="5029200"/>
            <a:ext cx="1200150" cy="1200150"/>
          </a:xfrm>
          <a:prstGeom prst="ellipse">
            <a:avLst/>
          </a:prstGeom>
          <a:solidFill>
            <a:srgbClr val="FFEBD4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7" name="kicker-20-marker">
            <a:extLst>
              <a:ext uri="{FF2B5EF4-FFF2-40B4-BE49-F238E27FC236}">
                <a16:creationId xmlns:a16="http://schemas.microsoft.com/office/drawing/2014/main" id="{CE155A08-F935-4574-8B63-3CBF5B854C7E}"/>
              </a:ext>
            </a:extLst>
          </p:cNvPr>
          <p:cNvSpPr>
            <a:spLocks noGrp="1"/>
          </p:cNvSpPr>
          <p:nvPr/>
        </p:nvSpPr>
        <p:spPr>
          <a:xfrm>
            <a:off x="609600" y="457200"/>
            <a:ext cx="114300" cy="114300"/>
          </a:xfrm>
          <a:prstGeom prst="ellipse">
            <a:avLst/>
          </a:prstGeom>
          <a:solidFill>
            <a:srgbClr val="F26457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8" name="kicker-20-label">
            <a:extLst>
              <a:ext uri="{FF2B5EF4-FFF2-40B4-BE49-F238E27FC236}">
                <a16:creationId xmlns:a16="http://schemas.microsoft.com/office/drawing/2014/main" id="{F63177A9-375A-48CF-9F91-02A41053F3AB}"/>
              </a:ext>
            </a:extLst>
          </p:cNvPr>
          <p:cNvSpPr>
            <a:spLocks noGrp="1"/>
          </p:cNvSpPr>
          <p:nvPr/>
        </p:nvSpPr>
        <p:spPr>
          <a:xfrm>
            <a:off x="800100" y="400050"/>
            <a:ext cx="2571750" cy="2476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ctr"/>
          <a:lstStyle/>
          <a:p>
            <a:pPr algn="l">
              <a:defRPr sz="900" b="1">
                <a:solidFill>
                  <a:srgbClr val="65727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657276"/>
                </a:solidFill>
                <a:latin typeface="Microsoft YaHei"/>
                <a:ea typeface="Microsoft YaHei"/>
                <a:cs typeface="Microsoft YaHei"/>
              </a:rPr>
              <a:t>生活案例</a:t>
            </a: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BF7AB201-E9B7-4135-A367-9F67817C20E7}"/>
              </a:ext>
            </a:extLst>
          </p:cNvPr>
          <p:cNvSpPr>
            <a:spLocks noGrp="1"/>
          </p:cNvSpPr>
          <p:nvPr/>
        </p:nvSpPr>
        <p:spPr>
          <a:xfrm>
            <a:off x="609600" y="742950"/>
            <a:ext cx="8858250" cy="7810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defRPr sz="2550" b="1">
                <a:solidFill>
                  <a:srgbClr val="10191C"/>
                </a:solidFill>
                <a:latin typeface="Microsoft YaHei UI"/>
                <a:ea typeface="Microsoft YaHei UI"/>
                <a:cs typeface="Microsoft YaHei UI"/>
              </a:defRPr>
            </a:pPr>
            <a:r>
              <a:rPr sz="2550" b="1">
                <a:solidFill>
                  <a:srgbClr val="10191C"/>
                </a:solidFill>
                <a:latin typeface="Microsoft YaHei UI"/>
                <a:ea typeface="Microsoft YaHei UI"/>
                <a:cs typeface="Microsoft YaHei UI"/>
              </a:rPr>
              <a:t>AI 可以扮演外教，陪你安全地反复开口练习。</a:t>
            </a: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DFE4A2BF-4715-41E0-AE05-77D4B1344AF7}"/>
              </a:ext>
            </a:extLst>
          </p:cNvPr>
          <p:cNvSpPr>
            <a:spLocks noGrp="1"/>
          </p:cNvSpPr>
          <p:nvPr/>
        </p:nvSpPr>
        <p:spPr>
          <a:xfrm>
            <a:off x="628650" y="1543050"/>
            <a:ext cx="8191500" cy="4191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defRPr sz="1275" b="0">
                <a:solidFill>
                  <a:srgbClr val="65727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657276"/>
                </a:solidFill>
                <a:latin typeface="Microsoft YaHei"/>
                <a:ea typeface="Microsoft YaHei"/>
                <a:cs typeface="Microsoft YaHei"/>
              </a:rPr>
              <a:t>让 AI 扮演真实场景角色，你负责开口，它负责陪练和纠错。</a:t>
            </a: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32339C3D-1BDF-4D9B-9A42-7B6194593E30}"/>
              </a:ext>
            </a:extLst>
          </p:cNvPr>
          <p:cNvSpPr>
            <a:spLocks noGrp="1"/>
          </p:cNvSpPr>
          <p:nvPr/>
        </p:nvSpPr>
        <p:spPr>
          <a:xfrm>
            <a:off x="609600" y="6515100"/>
            <a:ext cx="2476500" cy="1905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defRPr sz="750" b="0">
                <a:solidFill>
                  <a:srgbClr val="70808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0">
                <a:solidFill>
                  <a:srgbClr val="708080"/>
                </a:solidFill>
                <a:latin typeface="Microsoft YaHei"/>
                <a:ea typeface="Microsoft YaHei"/>
                <a:cs typeface="Microsoft YaHei"/>
              </a:rPr>
              <a:t>人工智能课：何为AI？</a:t>
            </a: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738E7D59-F41E-4E04-A31E-6B521C48484B}"/>
              </a:ext>
            </a:extLst>
          </p:cNvPr>
          <p:cNvSpPr>
            <a:spLocks noGrp="1"/>
          </p:cNvSpPr>
          <p:nvPr/>
        </p:nvSpPr>
        <p:spPr>
          <a:xfrm>
            <a:off x="11106150" y="6477000"/>
            <a:ext cx="495300" cy="2286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r">
              <a:defRPr sz="975" b="1">
                <a:solidFill>
                  <a:srgbClr val="708080"/>
                </a:solidFill>
                <a:latin typeface="Consolas"/>
                <a:ea typeface="Consolas"/>
                <a:cs typeface="Consolas"/>
              </a:defRPr>
            </a:pPr>
            <a:r>
              <a:rPr sz="975" b="1">
                <a:solidFill>
                  <a:srgbClr val="708080"/>
                </a:solidFill>
                <a:latin typeface="Consolas"/>
                <a:ea typeface="Consolas"/>
                <a:cs typeface="Consolas"/>
              </a:rPr>
              <a:t>20</a:t>
            </a: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A0D32BB9-DF53-495D-AC80-A8EFD4053CF8}"/>
              </a:ext>
            </a:extLst>
          </p:cNvPr>
          <p:cNvSpPr>
            <a:spLocks noGrp="1"/>
          </p:cNvSpPr>
          <p:nvPr/>
        </p:nvSpPr>
        <p:spPr>
          <a:xfrm>
            <a:off x="1104900" y="2457450"/>
            <a:ext cx="4095750" cy="876300"/>
          </a:xfrm>
          <a:prstGeom prst="rect">
            <a:avLst/>
          </a:prstGeom>
          <a:solidFill>
            <a:srgbClr val="FFFFFF"/>
          </a:solidFill>
          <a:ln w="9525">
            <a:solidFill>
              <a:srgbClr val="D4DED8"/>
            </a:solidFill>
            <a:prstDash val="solid"/>
          </a:ln>
        </p:spPr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9947242E-27AA-417F-8660-DF001062DC09}"/>
              </a:ext>
            </a:extLst>
          </p:cNvPr>
          <p:cNvSpPr>
            <a:spLocks noGrp="1"/>
          </p:cNvSpPr>
          <p:nvPr/>
        </p:nvSpPr>
        <p:spPr>
          <a:xfrm>
            <a:off x="1352550" y="2705100"/>
            <a:ext cx="3581400" cy="4572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defRPr sz="1350" b="0">
                <a:solidFill>
                  <a:srgbClr val="22303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223033"/>
                </a:solidFill>
                <a:latin typeface="Microsoft YaHei"/>
                <a:ea typeface="Microsoft YaHei"/>
                <a:cs typeface="Microsoft YaHei"/>
              </a:rPr>
              <a:t>AI：Good afternoon. What is the purpose</a:t>
            </a:r>
          </a:p>
          <a:p>
            <a:pPr algn="l">
              <a:defRPr sz="1350" b="0">
                <a:solidFill>
                  <a:srgbClr val="22303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223033"/>
                </a:solidFill>
                <a:latin typeface="Microsoft YaHei"/>
                <a:ea typeface="Microsoft YaHei"/>
                <a:cs typeface="Microsoft YaHei"/>
              </a:rPr>
              <a:t>of your visit?</a:t>
            </a:r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66EE6EFB-B70E-4F85-9C67-1C196DE45AE1}"/>
              </a:ext>
            </a:extLst>
          </p:cNvPr>
          <p:cNvSpPr>
            <a:spLocks noGrp="1"/>
          </p:cNvSpPr>
          <p:nvPr/>
        </p:nvSpPr>
        <p:spPr>
          <a:xfrm>
            <a:off x="6953250" y="3562350"/>
            <a:ext cx="3714750" cy="876300"/>
          </a:xfrm>
          <a:prstGeom prst="rect">
            <a:avLst/>
          </a:prstGeom>
          <a:solidFill>
            <a:srgbClr val="EAF6F3"/>
          </a:solidFill>
          <a:ln w="9525">
            <a:solidFill>
              <a:srgbClr val="00A6A6"/>
            </a:solidFill>
            <a:prstDash val="solid"/>
          </a:ln>
        </p:spPr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F4E642CD-7054-46B9-8B84-B336B412F779}"/>
              </a:ext>
            </a:extLst>
          </p:cNvPr>
          <p:cNvSpPr>
            <a:spLocks noGrp="1"/>
          </p:cNvSpPr>
          <p:nvPr/>
        </p:nvSpPr>
        <p:spPr>
          <a:xfrm>
            <a:off x="7219950" y="3829050"/>
            <a:ext cx="3181350" cy="2667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defRPr sz="1425" b="0">
                <a:solidFill>
                  <a:srgbClr val="22303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0">
                <a:solidFill>
                  <a:srgbClr val="223033"/>
                </a:solidFill>
                <a:latin typeface="Microsoft YaHei"/>
                <a:ea typeface="Microsoft YaHei"/>
                <a:cs typeface="Microsoft YaHei"/>
              </a:rPr>
              <a:t>我：I come New York for travel.</a:t>
            </a:r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5ED28CCD-ECFB-47B6-916A-5CE62C6BB663}"/>
              </a:ext>
            </a:extLst>
          </p:cNvPr>
          <p:cNvSpPr>
            <a:spLocks noGrp="1"/>
          </p:cNvSpPr>
          <p:nvPr/>
        </p:nvSpPr>
        <p:spPr>
          <a:xfrm>
            <a:off x="1104900" y="4648200"/>
            <a:ext cx="4895850" cy="876300"/>
          </a:xfrm>
          <a:prstGeom prst="rect">
            <a:avLst/>
          </a:prstGeom>
          <a:solidFill>
            <a:srgbClr val="FFFFFF"/>
          </a:solidFill>
          <a:ln w="9525">
            <a:solidFill>
              <a:srgbClr val="D4DED8"/>
            </a:solidFill>
            <a:prstDash val="solid"/>
          </a:ln>
        </p:spPr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52B89EEC-DB6C-4605-8F29-75CBBD95B899}"/>
              </a:ext>
            </a:extLst>
          </p:cNvPr>
          <p:cNvSpPr>
            <a:spLocks noGrp="1"/>
          </p:cNvSpPr>
          <p:nvPr/>
        </p:nvSpPr>
        <p:spPr>
          <a:xfrm>
            <a:off x="1352550" y="4895850"/>
            <a:ext cx="4381500" cy="3238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defRPr sz="1350" b="0">
                <a:solidFill>
                  <a:srgbClr val="22303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 dirty="0" err="1">
                <a:solidFill>
                  <a:srgbClr val="223033"/>
                </a:solidFill>
                <a:latin typeface="Microsoft YaHei"/>
                <a:ea typeface="Microsoft YaHei"/>
                <a:cs typeface="Microsoft YaHei"/>
              </a:rPr>
              <a:t>AI：You</a:t>
            </a:r>
            <a:r>
              <a:rPr sz="1350" b="0" dirty="0">
                <a:solidFill>
                  <a:srgbClr val="223033"/>
                </a:solidFill>
                <a:latin typeface="Microsoft YaHei"/>
                <a:ea typeface="Microsoft YaHei"/>
                <a:cs typeface="Microsoft YaHei"/>
              </a:rPr>
              <a:t> can say “I came to New York for travel.”</a:t>
            </a:r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425142FE-01C3-4B77-B6CF-F85897ACCE88}"/>
              </a:ext>
            </a:extLst>
          </p:cNvPr>
          <p:cNvSpPr>
            <a:spLocks noGrp="1"/>
          </p:cNvSpPr>
          <p:nvPr/>
        </p:nvSpPr>
        <p:spPr>
          <a:xfrm>
            <a:off x="6629400" y="4705350"/>
            <a:ext cx="4000500" cy="1200150"/>
          </a:xfrm>
          <a:prstGeom prst="rect">
            <a:avLst/>
          </a:prstGeom>
          <a:solidFill>
            <a:srgbClr val="223033"/>
          </a:solidFill>
          <a:ln w="9525">
            <a:solidFill>
              <a:srgbClr val="223033"/>
            </a:solidFill>
            <a:prstDash val="solid"/>
          </a:ln>
        </p:spPr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7311CA5C-6BB5-44B6-AD08-715C6CD14FA8}"/>
              </a:ext>
            </a:extLst>
          </p:cNvPr>
          <p:cNvSpPr>
            <a:spLocks noGrp="1"/>
          </p:cNvSpPr>
          <p:nvPr/>
        </p:nvSpPr>
        <p:spPr>
          <a:xfrm>
            <a:off x="6838950" y="4819650"/>
            <a:ext cx="1524000" cy="2476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defRPr sz="1050" b="1">
                <a:solidFill>
                  <a:srgbClr val="F2A3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2A33A"/>
                </a:solidFill>
                <a:latin typeface="Microsoft YaHei"/>
                <a:ea typeface="Microsoft YaHei"/>
                <a:cs typeface="Microsoft YaHei"/>
              </a:rPr>
              <a:t>角色扮演</a:t>
            </a:r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8C748DD0-74C9-4114-A714-9065A87A7F95}"/>
              </a:ext>
            </a:extLst>
          </p:cNvPr>
          <p:cNvSpPr>
            <a:spLocks noGrp="1"/>
          </p:cNvSpPr>
          <p:nvPr/>
        </p:nvSpPr>
        <p:spPr>
          <a:xfrm>
            <a:off x="6838950" y="5105400"/>
            <a:ext cx="3581400" cy="6858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defRPr sz="1350" b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请扮演机场海关人员，我是刚抵达纽约的游客。每次只说一句话，如果我有语法错误请纠正我。</a:t>
            </a:r>
          </a:p>
        </p:txBody>
      </p:sp>
      <p:pic>
        <p:nvPicPr>
          <p:cNvPr id="22" name="图形 21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/>
        </p:blipFill>
        <p:spPr>
          <a:xfrm>
            <a:off x="5810250" y="2990850"/>
            <a:ext cx="685800" cy="685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868036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矩形 22">
            <a:extLst>
              <a:ext uri="{FF2B5EF4-FFF2-40B4-BE49-F238E27FC236}">
                <a16:creationId xmlns:a16="http://schemas.microsoft.com/office/drawing/2014/main" id="{D011F8F7-3A24-42B1-B828-3FBAC913D5EF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0191C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7A89B1EB-08E9-4713-8ADD-0A3592D3886D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95250" cy="6858000"/>
          </a:xfrm>
          <a:prstGeom prst="rect">
            <a:avLst/>
          </a:prstGeom>
          <a:solidFill>
            <a:srgbClr val="F2A33A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A5AA788B-63E9-4FEA-BD59-E53090C5B756}"/>
              </a:ext>
            </a:extLst>
          </p:cNvPr>
          <p:cNvSpPr>
            <a:spLocks noGrp="1"/>
          </p:cNvSpPr>
          <p:nvPr/>
        </p:nvSpPr>
        <p:spPr>
          <a:xfrm>
            <a:off x="95250" y="0"/>
            <a:ext cx="38100" cy="6858000"/>
          </a:xfrm>
          <a:prstGeom prst="rect">
            <a:avLst/>
          </a:prstGeom>
          <a:solidFill>
            <a:srgbClr val="F26457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4" name="椭圆 3">
            <a:extLst>
              <a:ext uri="{FF2B5EF4-FFF2-40B4-BE49-F238E27FC236}">
                <a16:creationId xmlns:a16="http://schemas.microsoft.com/office/drawing/2014/main" id="{DEDC8711-1CAE-4824-8073-A86FF1A848DC}"/>
              </a:ext>
            </a:extLst>
          </p:cNvPr>
          <p:cNvSpPr>
            <a:spLocks noGrp="1"/>
          </p:cNvSpPr>
          <p:nvPr/>
        </p:nvSpPr>
        <p:spPr>
          <a:xfrm>
            <a:off x="9753600" y="266700"/>
            <a:ext cx="1619250" cy="1619250"/>
          </a:xfrm>
          <a:prstGeom prst="ellipse">
            <a:avLst/>
          </a:prstGeom>
          <a:solidFill>
            <a:srgbClr val="19383A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5" name="椭圆 4">
            <a:extLst>
              <a:ext uri="{FF2B5EF4-FFF2-40B4-BE49-F238E27FC236}">
                <a16:creationId xmlns:a16="http://schemas.microsoft.com/office/drawing/2014/main" id="{B559B1CF-8AA4-476C-B9A1-3CB75596EAED}"/>
              </a:ext>
            </a:extLst>
          </p:cNvPr>
          <p:cNvSpPr>
            <a:spLocks noGrp="1"/>
          </p:cNvSpPr>
          <p:nvPr/>
        </p:nvSpPr>
        <p:spPr>
          <a:xfrm>
            <a:off x="10515600" y="4762500"/>
            <a:ext cx="1409700" cy="1409700"/>
          </a:xfrm>
          <a:prstGeom prst="ellipse">
            <a:avLst/>
          </a:prstGeom>
          <a:solidFill>
            <a:srgbClr val="34262A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6" name="kicker-21-label">
            <a:extLst>
              <a:ext uri="{FF2B5EF4-FFF2-40B4-BE49-F238E27FC236}">
                <a16:creationId xmlns:a16="http://schemas.microsoft.com/office/drawing/2014/main" id="{8CE7301B-9255-480C-8F27-45CD953E6A37}"/>
              </a:ext>
            </a:extLst>
          </p:cNvPr>
          <p:cNvSpPr>
            <a:spLocks noGrp="1"/>
          </p:cNvSpPr>
          <p:nvPr/>
        </p:nvSpPr>
        <p:spPr>
          <a:xfrm>
            <a:off x="781050" y="704850"/>
            <a:ext cx="2857500" cy="2857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defRPr sz="1350" b="1">
                <a:solidFill>
                  <a:srgbClr val="F2A3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2A33A"/>
                </a:solidFill>
                <a:latin typeface="Microsoft YaHei"/>
                <a:ea typeface="Microsoft YaHei"/>
                <a:cs typeface="Microsoft YaHei"/>
              </a:rPr>
              <a:t>AI 时代的生存法则</a:t>
            </a:r>
          </a:p>
        </p:txBody>
      </p:sp>
      <p:sp>
        <p:nvSpPr>
          <p:cNvPr id="7" name="kicker-21-marker">
            <a:extLst>
              <a:ext uri="{FF2B5EF4-FFF2-40B4-BE49-F238E27FC236}">
                <a16:creationId xmlns:a16="http://schemas.microsoft.com/office/drawing/2014/main" id="{129518F9-A1B4-4856-8A80-A4AC104E3307}"/>
              </a:ext>
            </a:extLst>
          </p:cNvPr>
          <p:cNvSpPr>
            <a:spLocks noGrp="1"/>
          </p:cNvSpPr>
          <p:nvPr/>
        </p:nvSpPr>
        <p:spPr>
          <a:xfrm>
            <a:off x="571500" y="800100"/>
            <a:ext cx="114300" cy="114300"/>
          </a:xfrm>
          <a:prstGeom prst="ellipse">
            <a:avLst/>
          </a:prstGeom>
          <a:solidFill>
            <a:srgbClr val="F26457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CD548B77-B90F-40E1-AA5C-59924D864B08}"/>
              </a:ext>
            </a:extLst>
          </p:cNvPr>
          <p:cNvSpPr>
            <a:spLocks noGrp="1"/>
          </p:cNvSpPr>
          <p:nvPr/>
        </p:nvSpPr>
        <p:spPr>
          <a:xfrm>
            <a:off x="990600" y="1466850"/>
            <a:ext cx="8572500" cy="20002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defRPr sz="3375" b="1">
                <a:solidFill>
                  <a:srgbClr val="FFFFFF"/>
                </a:solidFill>
                <a:latin typeface="Microsoft YaHei UI"/>
                <a:ea typeface="Microsoft YaHei UI"/>
                <a:cs typeface="Microsoft YaHei UI"/>
              </a:defRPr>
            </a:pPr>
            <a:r>
              <a:rPr sz="3375" b="1">
                <a:solidFill>
                  <a:srgbClr val="FFFFFF"/>
                </a:solidFill>
                <a:latin typeface="Microsoft YaHei UI"/>
                <a:ea typeface="Microsoft YaHei UI"/>
                <a:cs typeface="Microsoft YaHei UI"/>
              </a:rPr>
              <a:t>AI 不会淘汰人类。</a:t>
            </a:r>
          </a:p>
          <a:p>
            <a:pPr algn="l">
              <a:defRPr sz="3375" b="1">
                <a:solidFill>
                  <a:srgbClr val="FFFFFF"/>
                </a:solidFill>
                <a:latin typeface="Microsoft YaHei UI"/>
                <a:ea typeface="Microsoft YaHei UI"/>
                <a:cs typeface="Microsoft YaHei UI"/>
              </a:defRPr>
            </a:pPr>
            <a:r>
              <a:rPr sz="3375" b="1">
                <a:solidFill>
                  <a:srgbClr val="FFFFFF"/>
                </a:solidFill>
                <a:latin typeface="Microsoft YaHei UI"/>
                <a:ea typeface="Microsoft YaHei UI"/>
                <a:cs typeface="Microsoft YaHei UI"/>
              </a:rPr>
              <a:t>但会使用 AI 的人，</a:t>
            </a:r>
          </a:p>
          <a:p>
            <a:pPr algn="l">
              <a:defRPr sz="3375" b="1">
                <a:solidFill>
                  <a:srgbClr val="FFFFFF"/>
                </a:solidFill>
                <a:latin typeface="Microsoft YaHei UI"/>
                <a:ea typeface="Microsoft YaHei UI"/>
                <a:cs typeface="Microsoft YaHei UI"/>
              </a:defRPr>
            </a:pPr>
            <a:r>
              <a:rPr sz="3375" b="1">
                <a:solidFill>
                  <a:srgbClr val="FFFFFF"/>
                </a:solidFill>
                <a:latin typeface="Microsoft YaHei UI"/>
                <a:ea typeface="Microsoft YaHei UI"/>
                <a:cs typeface="Microsoft YaHei UI"/>
              </a:rPr>
              <a:t>一定会淘汰不会使用 AI 的人。</a:t>
            </a: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17772D94-DFCA-40CA-91E2-6328FC840526}"/>
              </a:ext>
            </a:extLst>
          </p:cNvPr>
          <p:cNvSpPr>
            <a:spLocks noGrp="1"/>
          </p:cNvSpPr>
          <p:nvPr/>
        </p:nvSpPr>
        <p:spPr>
          <a:xfrm>
            <a:off x="990600" y="4267200"/>
            <a:ext cx="2800350" cy="1123950"/>
          </a:xfrm>
          <a:prstGeom prst="rect">
            <a:avLst/>
          </a:prstGeom>
          <a:solidFill>
            <a:srgbClr val="182629"/>
          </a:solidFill>
          <a:ln w="9525">
            <a:solidFill>
              <a:srgbClr val="294448"/>
            </a:solidFill>
            <a:prstDash val="solid"/>
          </a:ln>
        </p:spPr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5248FCB4-FDC8-4883-99B2-AC93B0C4E6CF}"/>
              </a:ext>
            </a:extLst>
          </p:cNvPr>
          <p:cNvSpPr>
            <a:spLocks noGrp="1"/>
          </p:cNvSpPr>
          <p:nvPr/>
        </p:nvSpPr>
        <p:spPr>
          <a:xfrm>
            <a:off x="990600" y="4267200"/>
            <a:ext cx="76200" cy="1123950"/>
          </a:xfrm>
          <a:prstGeom prst="rect">
            <a:avLst/>
          </a:prstGeom>
          <a:solidFill>
            <a:srgbClr val="00A6A6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782052D8-B9FD-42FD-A338-25F224350791}"/>
              </a:ext>
            </a:extLst>
          </p:cNvPr>
          <p:cNvSpPr>
            <a:spLocks noGrp="1"/>
          </p:cNvSpPr>
          <p:nvPr/>
        </p:nvSpPr>
        <p:spPr>
          <a:xfrm>
            <a:off x="1219200" y="4457700"/>
            <a:ext cx="2286000" cy="2667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把 AI 当外脑</a:t>
            </a: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3993AACB-77D8-458C-A0B9-B33EC49B4EC2}"/>
              </a:ext>
            </a:extLst>
          </p:cNvPr>
          <p:cNvSpPr>
            <a:spLocks noGrp="1"/>
          </p:cNvSpPr>
          <p:nvPr/>
        </p:nvSpPr>
        <p:spPr>
          <a:xfrm>
            <a:off x="1219200" y="4819650"/>
            <a:ext cx="2286000" cy="4191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defRPr sz="1200" b="0">
                <a:solidFill>
                  <a:srgbClr val="CFE0D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CFE0DC"/>
                </a:solidFill>
                <a:latin typeface="Microsoft YaHei"/>
                <a:ea typeface="Microsoft YaHei"/>
                <a:cs typeface="Microsoft YaHei"/>
              </a:rPr>
              <a:t>先让它帮你整理、生成、检查。</a:t>
            </a: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60184938-FC94-4C97-9E07-3F798625B21E}"/>
              </a:ext>
            </a:extLst>
          </p:cNvPr>
          <p:cNvSpPr>
            <a:spLocks noGrp="1"/>
          </p:cNvSpPr>
          <p:nvPr/>
        </p:nvSpPr>
        <p:spPr>
          <a:xfrm>
            <a:off x="4400550" y="4267200"/>
            <a:ext cx="2800350" cy="1123950"/>
          </a:xfrm>
          <a:prstGeom prst="rect">
            <a:avLst/>
          </a:prstGeom>
          <a:solidFill>
            <a:srgbClr val="182629"/>
          </a:solidFill>
          <a:ln w="9525">
            <a:solidFill>
              <a:srgbClr val="294448"/>
            </a:solidFill>
            <a:prstDash val="solid"/>
          </a:ln>
        </p:spPr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48748F8F-400F-426E-B436-B4A5F9344AD0}"/>
              </a:ext>
            </a:extLst>
          </p:cNvPr>
          <p:cNvSpPr>
            <a:spLocks noGrp="1"/>
          </p:cNvSpPr>
          <p:nvPr/>
        </p:nvSpPr>
        <p:spPr>
          <a:xfrm>
            <a:off x="4400550" y="4267200"/>
            <a:ext cx="76200" cy="1123950"/>
          </a:xfrm>
          <a:prstGeom prst="rect">
            <a:avLst/>
          </a:prstGeom>
          <a:solidFill>
            <a:srgbClr val="F2A33A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83DEF21E-4779-4804-BB36-5A60A181EC19}"/>
              </a:ext>
            </a:extLst>
          </p:cNvPr>
          <p:cNvSpPr>
            <a:spLocks noGrp="1"/>
          </p:cNvSpPr>
          <p:nvPr/>
        </p:nvSpPr>
        <p:spPr>
          <a:xfrm>
            <a:off x="4629150" y="4457700"/>
            <a:ext cx="2286000" cy="2667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不要害怕它</a:t>
            </a: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80AA7B03-5FCE-420A-84B7-3E6EEF56FF5F}"/>
              </a:ext>
            </a:extLst>
          </p:cNvPr>
          <p:cNvSpPr>
            <a:spLocks noGrp="1"/>
          </p:cNvSpPr>
          <p:nvPr/>
        </p:nvSpPr>
        <p:spPr>
          <a:xfrm>
            <a:off x="4629150" y="4819650"/>
            <a:ext cx="2286000" cy="4191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defRPr sz="1200" b="0">
                <a:solidFill>
                  <a:srgbClr val="CFE0D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CFE0DC"/>
                </a:solidFill>
                <a:latin typeface="Microsoft YaHei"/>
                <a:ea typeface="Microsoft YaHei"/>
                <a:cs typeface="Microsoft YaHei"/>
              </a:rPr>
              <a:t>越早试错，越快找到适合自己的用法。</a:t>
            </a:r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5D39520C-C58D-4256-9EEB-A36EA6861D3B}"/>
              </a:ext>
            </a:extLst>
          </p:cNvPr>
          <p:cNvSpPr>
            <a:spLocks noGrp="1"/>
          </p:cNvSpPr>
          <p:nvPr/>
        </p:nvSpPr>
        <p:spPr>
          <a:xfrm>
            <a:off x="7810500" y="4267200"/>
            <a:ext cx="2800350" cy="1123950"/>
          </a:xfrm>
          <a:prstGeom prst="rect">
            <a:avLst/>
          </a:prstGeom>
          <a:solidFill>
            <a:srgbClr val="182629"/>
          </a:solidFill>
          <a:ln w="9525">
            <a:solidFill>
              <a:srgbClr val="294448"/>
            </a:solidFill>
            <a:prstDash val="solid"/>
          </a:ln>
        </p:spPr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0BE3C6A4-5D52-4AE5-8111-273C295DBB4A}"/>
              </a:ext>
            </a:extLst>
          </p:cNvPr>
          <p:cNvSpPr>
            <a:spLocks noGrp="1"/>
          </p:cNvSpPr>
          <p:nvPr/>
        </p:nvSpPr>
        <p:spPr>
          <a:xfrm>
            <a:off x="7810500" y="4267200"/>
            <a:ext cx="76200" cy="1123950"/>
          </a:xfrm>
          <a:prstGeom prst="rect">
            <a:avLst/>
          </a:prstGeom>
          <a:solidFill>
            <a:srgbClr val="F26457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4FAD4450-CC4F-45F7-960C-FB793412A154}"/>
              </a:ext>
            </a:extLst>
          </p:cNvPr>
          <p:cNvSpPr>
            <a:spLocks noGrp="1"/>
          </p:cNvSpPr>
          <p:nvPr/>
        </p:nvSpPr>
        <p:spPr>
          <a:xfrm>
            <a:off x="8039100" y="4457700"/>
            <a:ext cx="2286000" cy="2667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去驾驭它</a:t>
            </a: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CE3C84F5-1054-4A72-8B74-5E09FE3D0508}"/>
              </a:ext>
            </a:extLst>
          </p:cNvPr>
          <p:cNvSpPr>
            <a:spLocks noGrp="1"/>
          </p:cNvSpPr>
          <p:nvPr/>
        </p:nvSpPr>
        <p:spPr>
          <a:xfrm>
            <a:off x="8039100" y="4819650"/>
            <a:ext cx="2286000" cy="4191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defRPr sz="1200" b="0">
                <a:solidFill>
                  <a:srgbClr val="CFE0D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CFE0DC"/>
                </a:solidFill>
                <a:latin typeface="Microsoft YaHei"/>
                <a:ea typeface="Microsoft YaHei"/>
                <a:cs typeface="Microsoft YaHei"/>
              </a:rPr>
              <a:t>你给方向，AI 做加速器。</a:t>
            </a:r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E7B88864-ED44-47A4-BE27-81511AE3B3A3}"/>
              </a:ext>
            </a:extLst>
          </p:cNvPr>
          <p:cNvSpPr>
            <a:spLocks noGrp="1"/>
          </p:cNvSpPr>
          <p:nvPr/>
        </p:nvSpPr>
        <p:spPr>
          <a:xfrm>
            <a:off x="609600" y="6515100"/>
            <a:ext cx="2476500" cy="1905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defRPr sz="750" b="0">
                <a:solidFill>
                  <a:srgbClr val="AFC2B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0">
                <a:solidFill>
                  <a:srgbClr val="AFC2BF"/>
                </a:solidFill>
                <a:latin typeface="Microsoft YaHei"/>
                <a:ea typeface="Microsoft YaHei"/>
                <a:cs typeface="Microsoft YaHei"/>
              </a:rPr>
              <a:t>人工智能课：何为AI？</a:t>
            </a:r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E405392F-FCB9-4EF2-8B69-18085B768691}"/>
              </a:ext>
            </a:extLst>
          </p:cNvPr>
          <p:cNvSpPr>
            <a:spLocks noGrp="1"/>
          </p:cNvSpPr>
          <p:nvPr/>
        </p:nvSpPr>
        <p:spPr>
          <a:xfrm>
            <a:off x="11106150" y="6477000"/>
            <a:ext cx="495300" cy="2286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r">
              <a:defRPr sz="975" b="1">
                <a:solidFill>
                  <a:srgbClr val="AFC2BF"/>
                </a:solidFill>
                <a:latin typeface="Consolas"/>
                <a:ea typeface="Consolas"/>
                <a:cs typeface="Consolas"/>
              </a:defRPr>
            </a:pPr>
            <a:r>
              <a:rPr sz="975" b="1">
                <a:solidFill>
                  <a:srgbClr val="AFC2BF"/>
                </a:solidFill>
                <a:latin typeface="Consolas"/>
                <a:ea typeface="Consolas"/>
                <a:cs typeface="Consolas"/>
              </a:rPr>
              <a:t>21</a:t>
            </a:r>
          </a:p>
        </p:txBody>
      </p:sp>
    </p:spTree>
    <p:extLst>
      <p:ext uri="{BB962C8B-B14F-4D97-AF65-F5344CB8AC3E}">
        <p14:creationId xmlns:p14="http://schemas.microsoft.com/office/powerpoint/2010/main" val="129552771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矩形 28">
            <a:extLst>
              <a:ext uri="{FF2B5EF4-FFF2-40B4-BE49-F238E27FC236}">
                <a16:creationId xmlns:a16="http://schemas.microsoft.com/office/drawing/2014/main" id="{B99BB7F4-CCE9-4AC5-9FCD-8D2B8EEBC3CD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7F9F2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53CDA4E3-A990-484B-8D45-7233BF885FD9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95250" cy="6858000"/>
          </a:xfrm>
          <a:prstGeom prst="rect">
            <a:avLst/>
          </a:prstGeom>
          <a:solidFill>
            <a:srgbClr val="00A6A6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34A387A3-99DB-4499-BC63-5B9ACE35DB3A}"/>
              </a:ext>
            </a:extLst>
          </p:cNvPr>
          <p:cNvSpPr>
            <a:spLocks noGrp="1"/>
          </p:cNvSpPr>
          <p:nvPr/>
        </p:nvSpPr>
        <p:spPr>
          <a:xfrm>
            <a:off x="95250" y="0"/>
            <a:ext cx="38100" cy="6858000"/>
          </a:xfrm>
          <a:prstGeom prst="rect">
            <a:avLst/>
          </a:prstGeom>
          <a:solidFill>
            <a:srgbClr val="F2A33A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DEE3D749-2B2A-4615-9C1C-ECC18354FCC4}"/>
              </a:ext>
            </a:extLst>
          </p:cNvPr>
          <p:cNvSpPr>
            <a:spLocks noGrp="1"/>
          </p:cNvSpPr>
          <p:nvPr/>
        </p:nvSpPr>
        <p:spPr>
          <a:xfrm>
            <a:off x="0" y="6191250"/>
            <a:ext cx="12192000" cy="666750"/>
          </a:xfrm>
          <a:prstGeom prst="rect">
            <a:avLst/>
          </a:prstGeom>
          <a:solidFill>
            <a:srgbClr val="EEF5F0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5" name="椭圆 4">
            <a:extLst>
              <a:ext uri="{FF2B5EF4-FFF2-40B4-BE49-F238E27FC236}">
                <a16:creationId xmlns:a16="http://schemas.microsoft.com/office/drawing/2014/main" id="{FEBB7F4E-EB59-4F71-A465-D3D24E0DA181}"/>
              </a:ext>
            </a:extLst>
          </p:cNvPr>
          <p:cNvSpPr>
            <a:spLocks noGrp="1"/>
          </p:cNvSpPr>
          <p:nvPr/>
        </p:nvSpPr>
        <p:spPr>
          <a:xfrm>
            <a:off x="10325100" y="266700"/>
            <a:ext cx="1428750" cy="1428750"/>
          </a:xfrm>
          <a:prstGeom prst="ellipse">
            <a:avLst/>
          </a:prstGeom>
          <a:solidFill>
            <a:srgbClr val="E2F2EF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6" name="椭圆 5">
            <a:extLst>
              <a:ext uri="{FF2B5EF4-FFF2-40B4-BE49-F238E27FC236}">
                <a16:creationId xmlns:a16="http://schemas.microsoft.com/office/drawing/2014/main" id="{D7FC85B1-3432-49D7-87AE-DEC9F17874C5}"/>
              </a:ext>
            </a:extLst>
          </p:cNvPr>
          <p:cNvSpPr>
            <a:spLocks noGrp="1"/>
          </p:cNvSpPr>
          <p:nvPr/>
        </p:nvSpPr>
        <p:spPr>
          <a:xfrm>
            <a:off x="10744200" y="5029200"/>
            <a:ext cx="1200150" cy="1200150"/>
          </a:xfrm>
          <a:prstGeom prst="ellipse">
            <a:avLst/>
          </a:prstGeom>
          <a:solidFill>
            <a:srgbClr val="FFEBD4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7" name="kicker-22-marker">
            <a:extLst>
              <a:ext uri="{FF2B5EF4-FFF2-40B4-BE49-F238E27FC236}">
                <a16:creationId xmlns:a16="http://schemas.microsoft.com/office/drawing/2014/main" id="{EF0C9FA0-5D73-4F90-A46E-650FBFC78BFC}"/>
              </a:ext>
            </a:extLst>
          </p:cNvPr>
          <p:cNvSpPr>
            <a:spLocks noGrp="1"/>
          </p:cNvSpPr>
          <p:nvPr/>
        </p:nvSpPr>
        <p:spPr>
          <a:xfrm>
            <a:off x="609600" y="457200"/>
            <a:ext cx="114300" cy="114300"/>
          </a:xfrm>
          <a:prstGeom prst="ellipse">
            <a:avLst/>
          </a:prstGeom>
          <a:solidFill>
            <a:srgbClr val="F26457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8" name="kicker-22-label">
            <a:extLst>
              <a:ext uri="{FF2B5EF4-FFF2-40B4-BE49-F238E27FC236}">
                <a16:creationId xmlns:a16="http://schemas.microsoft.com/office/drawing/2014/main" id="{AED85644-25AB-4281-88AF-0DA5ABECDDF2}"/>
              </a:ext>
            </a:extLst>
          </p:cNvPr>
          <p:cNvSpPr>
            <a:spLocks noGrp="1"/>
          </p:cNvSpPr>
          <p:nvPr/>
        </p:nvSpPr>
        <p:spPr>
          <a:xfrm>
            <a:off x="800100" y="400050"/>
            <a:ext cx="2571750" cy="2476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ctr"/>
          <a:lstStyle/>
          <a:p>
            <a:pPr algn="l">
              <a:defRPr sz="900" b="1">
                <a:solidFill>
                  <a:srgbClr val="65727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657276"/>
                </a:solidFill>
                <a:latin typeface="Microsoft YaHei"/>
                <a:ea typeface="Microsoft YaHei"/>
                <a:cs typeface="Microsoft YaHei"/>
              </a:rPr>
              <a:t>课后作业</a:t>
            </a: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79615C69-B606-4F6A-A765-61912F01B9CD}"/>
              </a:ext>
            </a:extLst>
          </p:cNvPr>
          <p:cNvSpPr>
            <a:spLocks noGrp="1"/>
          </p:cNvSpPr>
          <p:nvPr/>
        </p:nvSpPr>
        <p:spPr>
          <a:xfrm>
            <a:off x="609600" y="742950"/>
            <a:ext cx="8858250" cy="7810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defRPr sz="2550" b="1">
                <a:solidFill>
                  <a:srgbClr val="10191C"/>
                </a:solidFill>
                <a:latin typeface="Microsoft YaHei UI"/>
                <a:ea typeface="Microsoft YaHei UI"/>
                <a:cs typeface="Microsoft YaHei UI"/>
              </a:defRPr>
            </a:pPr>
            <a:r>
              <a:rPr sz="2550" b="1">
                <a:solidFill>
                  <a:srgbClr val="10191C"/>
                </a:solidFill>
                <a:latin typeface="Microsoft YaHei UI"/>
                <a:ea typeface="Microsoft YaHei UI"/>
                <a:cs typeface="Microsoft YaHei UI"/>
              </a:rPr>
              <a:t>迈出第一步：今天就打开一个免费 AI 工具。</a:t>
            </a: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CC3F8273-D9CB-46ED-9DDC-C139E98B783C}"/>
              </a:ext>
            </a:extLst>
          </p:cNvPr>
          <p:cNvSpPr>
            <a:spLocks noGrp="1"/>
          </p:cNvSpPr>
          <p:nvPr/>
        </p:nvSpPr>
        <p:spPr>
          <a:xfrm>
            <a:off x="628650" y="1543050"/>
            <a:ext cx="8191500" cy="4191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defRPr sz="1275" b="0">
                <a:solidFill>
                  <a:srgbClr val="65727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657276"/>
                </a:solidFill>
                <a:latin typeface="Microsoft YaHei"/>
                <a:ea typeface="Microsoft YaHei"/>
                <a:cs typeface="Microsoft YaHei"/>
              </a:rPr>
              <a:t>纸上得来终觉浅，绝知此事要躬行。作业目标：迈出使用 AI 的第一步。</a:t>
            </a: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A401AC22-B97E-4DC8-BE40-830CB77B4523}"/>
              </a:ext>
            </a:extLst>
          </p:cNvPr>
          <p:cNvSpPr>
            <a:spLocks noGrp="1"/>
          </p:cNvSpPr>
          <p:nvPr/>
        </p:nvSpPr>
        <p:spPr>
          <a:xfrm>
            <a:off x="609600" y="6515100"/>
            <a:ext cx="2476500" cy="1905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defRPr sz="750" b="0">
                <a:solidFill>
                  <a:srgbClr val="70808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0">
                <a:solidFill>
                  <a:srgbClr val="708080"/>
                </a:solidFill>
                <a:latin typeface="Microsoft YaHei"/>
                <a:ea typeface="Microsoft YaHei"/>
                <a:cs typeface="Microsoft YaHei"/>
              </a:rPr>
              <a:t>人工智能课：何为AI？</a:t>
            </a: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83212D15-2516-46C4-8764-D2AC13EE28AA}"/>
              </a:ext>
            </a:extLst>
          </p:cNvPr>
          <p:cNvSpPr>
            <a:spLocks noGrp="1"/>
          </p:cNvSpPr>
          <p:nvPr/>
        </p:nvSpPr>
        <p:spPr>
          <a:xfrm>
            <a:off x="11106150" y="6477000"/>
            <a:ext cx="495300" cy="2286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r">
              <a:defRPr sz="975" b="1">
                <a:solidFill>
                  <a:srgbClr val="708080"/>
                </a:solidFill>
                <a:latin typeface="Consolas"/>
                <a:ea typeface="Consolas"/>
                <a:cs typeface="Consolas"/>
              </a:defRPr>
            </a:pPr>
            <a:r>
              <a:rPr sz="975" b="1">
                <a:solidFill>
                  <a:srgbClr val="708080"/>
                </a:solidFill>
                <a:latin typeface="Consolas"/>
                <a:ea typeface="Consolas"/>
                <a:cs typeface="Consolas"/>
              </a:rPr>
              <a:t>22</a:t>
            </a: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B54199D7-013F-48E4-8F1F-FF32E721E73F}"/>
              </a:ext>
            </a:extLst>
          </p:cNvPr>
          <p:cNvSpPr>
            <a:spLocks noGrp="1"/>
          </p:cNvSpPr>
          <p:nvPr/>
        </p:nvSpPr>
        <p:spPr>
          <a:xfrm>
            <a:off x="914400" y="2343150"/>
            <a:ext cx="3105150" cy="2400300"/>
          </a:xfrm>
          <a:prstGeom prst="rect">
            <a:avLst/>
          </a:prstGeom>
          <a:solidFill>
            <a:srgbClr val="FFFFFF"/>
          </a:solidFill>
          <a:ln w="9525">
            <a:solidFill>
              <a:srgbClr val="D4DED8"/>
            </a:solidFill>
            <a:prstDash val="solid"/>
          </a:ln>
        </p:spPr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44C448E8-5692-4F6E-B39D-784E885FEB87}"/>
              </a:ext>
            </a:extLst>
          </p:cNvPr>
          <p:cNvSpPr>
            <a:spLocks noGrp="1"/>
          </p:cNvSpPr>
          <p:nvPr/>
        </p:nvSpPr>
        <p:spPr>
          <a:xfrm>
            <a:off x="914400" y="2343150"/>
            <a:ext cx="66675" cy="2400300"/>
          </a:xfrm>
          <a:prstGeom prst="rect">
            <a:avLst/>
          </a:prstGeom>
          <a:solidFill>
            <a:srgbClr val="00A6A6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8000F1BC-2A49-42DE-9D0B-4D3406FD363C}"/>
              </a:ext>
            </a:extLst>
          </p:cNvPr>
          <p:cNvSpPr>
            <a:spLocks noGrp="1"/>
          </p:cNvSpPr>
          <p:nvPr/>
        </p:nvSpPr>
        <p:spPr>
          <a:xfrm>
            <a:off x="1600200" y="2533650"/>
            <a:ext cx="2209800" cy="3048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defRPr sz="1650" b="1">
                <a:solidFill>
                  <a:srgbClr val="10191C"/>
                </a:solidFill>
                <a:latin typeface="Microsoft YaHei UI"/>
                <a:ea typeface="Microsoft YaHei UI"/>
                <a:cs typeface="Microsoft YaHei UI"/>
              </a:defRPr>
            </a:pPr>
            <a:r>
              <a:rPr sz="1650" b="1">
                <a:solidFill>
                  <a:srgbClr val="10191C"/>
                </a:solidFill>
                <a:latin typeface="Microsoft YaHei UI"/>
                <a:ea typeface="Microsoft YaHei UI"/>
                <a:cs typeface="Microsoft YaHei UI"/>
              </a:rPr>
              <a:t>第 1 步</a:t>
            </a: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346C3B85-E1A6-4061-BEE9-24FB8BB6188A}"/>
              </a:ext>
            </a:extLst>
          </p:cNvPr>
          <p:cNvSpPr>
            <a:spLocks noGrp="1"/>
          </p:cNvSpPr>
          <p:nvPr/>
        </p:nvSpPr>
        <p:spPr>
          <a:xfrm>
            <a:off x="1143000" y="2933700"/>
            <a:ext cx="2647950" cy="16573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defRPr sz="1650" b="0">
                <a:solidFill>
                  <a:srgbClr val="22303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0">
                <a:solidFill>
                  <a:srgbClr val="223033"/>
                </a:solidFill>
                <a:latin typeface="Microsoft YaHei"/>
                <a:ea typeface="Microsoft YaHei"/>
                <a:cs typeface="Microsoft YaHei"/>
              </a:rPr>
              <a:t>注册并打开任意一款免费 AI 工具。</a:t>
            </a:r>
          </a:p>
          <a:p>
            <a:endParaRPr sz="1650" b="0">
              <a:solidFill>
                <a:srgbClr val="223033"/>
              </a:solidFill>
              <a:latin typeface="Microsoft YaHei"/>
              <a:ea typeface="Microsoft YaHei"/>
              <a:cs typeface="Microsoft YaHei"/>
            </a:endParaRPr>
          </a:p>
          <a:p>
            <a:pPr algn="l">
              <a:defRPr sz="1650" b="0">
                <a:solidFill>
                  <a:srgbClr val="22303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0">
                <a:solidFill>
                  <a:srgbClr val="223033"/>
                </a:solidFill>
                <a:latin typeface="Microsoft YaHei"/>
                <a:ea typeface="Microsoft YaHei"/>
                <a:cs typeface="Microsoft YaHei"/>
              </a:rPr>
              <a:t>推荐：Kimi 或 豆包。</a:t>
            </a:r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4E2327E3-D6E6-4130-B357-914D75A96329}"/>
              </a:ext>
            </a:extLst>
          </p:cNvPr>
          <p:cNvSpPr>
            <a:spLocks noGrp="1"/>
          </p:cNvSpPr>
          <p:nvPr/>
        </p:nvSpPr>
        <p:spPr>
          <a:xfrm>
            <a:off x="4552950" y="2343150"/>
            <a:ext cx="3105150" cy="2400300"/>
          </a:xfrm>
          <a:prstGeom prst="rect">
            <a:avLst/>
          </a:prstGeom>
          <a:solidFill>
            <a:srgbClr val="FFFFFF"/>
          </a:solidFill>
          <a:ln w="9525">
            <a:solidFill>
              <a:srgbClr val="D4DED8"/>
            </a:solidFill>
            <a:prstDash val="solid"/>
          </a:ln>
        </p:spPr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2011D2BF-E2EA-4785-BD81-35277E59E46B}"/>
              </a:ext>
            </a:extLst>
          </p:cNvPr>
          <p:cNvSpPr>
            <a:spLocks noGrp="1"/>
          </p:cNvSpPr>
          <p:nvPr/>
        </p:nvSpPr>
        <p:spPr>
          <a:xfrm>
            <a:off x="4552950" y="2343150"/>
            <a:ext cx="66675" cy="2400300"/>
          </a:xfrm>
          <a:prstGeom prst="rect">
            <a:avLst/>
          </a:prstGeom>
          <a:solidFill>
            <a:srgbClr val="F2A33A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69B70226-9616-4766-9409-FEB09809F627}"/>
              </a:ext>
            </a:extLst>
          </p:cNvPr>
          <p:cNvSpPr>
            <a:spLocks noGrp="1"/>
          </p:cNvSpPr>
          <p:nvPr/>
        </p:nvSpPr>
        <p:spPr>
          <a:xfrm>
            <a:off x="5238750" y="2533650"/>
            <a:ext cx="2209800" cy="3048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defRPr sz="1650" b="1">
                <a:solidFill>
                  <a:srgbClr val="10191C"/>
                </a:solidFill>
                <a:latin typeface="Microsoft YaHei UI"/>
                <a:ea typeface="Microsoft YaHei UI"/>
                <a:cs typeface="Microsoft YaHei UI"/>
              </a:defRPr>
            </a:pPr>
            <a:r>
              <a:rPr sz="1650" b="1">
                <a:solidFill>
                  <a:srgbClr val="10191C"/>
                </a:solidFill>
                <a:latin typeface="Microsoft YaHei UI"/>
                <a:ea typeface="Microsoft YaHei UI"/>
                <a:cs typeface="Microsoft YaHei UI"/>
              </a:rPr>
              <a:t>挑战 A：工作</a:t>
            </a: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91C18909-7BFB-47BC-A3AD-38FF1047C670}"/>
              </a:ext>
            </a:extLst>
          </p:cNvPr>
          <p:cNvSpPr>
            <a:spLocks noGrp="1"/>
          </p:cNvSpPr>
          <p:nvPr/>
        </p:nvSpPr>
        <p:spPr>
          <a:xfrm>
            <a:off x="4781550" y="2933700"/>
            <a:ext cx="2647950" cy="16573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defRPr sz="1500" b="0">
                <a:solidFill>
                  <a:srgbClr val="22303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0" dirty="0">
                <a:solidFill>
                  <a:srgbClr val="223033"/>
                </a:solidFill>
                <a:latin typeface="Microsoft YaHei"/>
                <a:ea typeface="Microsoft YaHei"/>
                <a:cs typeface="Microsoft YaHei"/>
              </a:rPr>
              <a:t>让 AI </a:t>
            </a:r>
            <a:r>
              <a:rPr sz="1500" b="0" dirty="0" err="1">
                <a:solidFill>
                  <a:srgbClr val="223033"/>
                </a:solidFill>
                <a:latin typeface="Microsoft YaHei"/>
                <a:ea typeface="Microsoft YaHei"/>
                <a:cs typeface="Microsoft YaHei"/>
              </a:rPr>
              <a:t>帮你写一份本周的工作周报</a:t>
            </a:r>
            <a:r>
              <a:rPr sz="1500" b="0" dirty="0">
                <a:solidFill>
                  <a:srgbClr val="223033"/>
                </a:solidFill>
                <a:latin typeface="Microsoft YaHei"/>
                <a:ea typeface="Microsoft YaHei"/>
                <a:cs typeface="Microsoft YaHei"/>
              </a:rPr>
              <a:t>。</a:t>
            </a:r>
          </a:p>
          <a:p>
            <a:endParaRPr sz="1500" b="0" dirty="0">
              <a:solidFill>
                <a:srgbClr val="223033"/>
              </a:solidFill>
              <a:latin typeface="Microsoft YaHei"/>
              <a:ea typeface="Microsoft YaHei"/>
              <a:cs typeface="Microsoft YaHei"/>
            </a:endParaRPr>
          </a:p>
          <a:p>
            <a:pPr algn="l">
              <a:defRPr sz="1500" b="0">
                <a:solidFill>
                  <a:srgbClr val="22303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0" dirty="0" err="1">
                <a:solidFill>
                  <a:srgbClr val="223033"/>
                </a:solidFill>
                <a:latin typeface="Microsoft YaHei"/>
                <a:ea typeface="Microsoft YaHei"/>
                <a:cs typeface="Microsoft YaHei"/>
              </a:rPr>
              <a:t>重点：提供岗位、任务和本周进展</a:t>
            </a:r>
            <a:r>
              <a:rPr sz="1500" b="0" dirty="0">
                <a:solidFill>
                  <a:srgbClr val="223033"/>
                </a:solidFill>
                <a:latin typeface="Microsoft YaHei"/>
                <a:ea typeface="Microsoft YaHei"/>
                <a:cs typeface="Microsoft YaHei"/>
              </a:rPr>
              <a:t>。</a:t>
            </a:r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424FA59E-DDAB-470A-9513-8DEC4847FA2C}"/>
              </a:ext>
            </a:extLst>
          </p:cNvPr>
          <p:cNvSpPr>
            <a:spLocks noGrp="1"/>
          </p:cNvSpPr>
          <p:nvPr/>
        </p:nvSpPr>
        <p:spPr>
          <a:xfrm>
            <a:off x="8191500" y="2343150"/>
            <a:ext cx="3105150" cy="2400300"/>
          </a:xfrm>
          <a:prstGeom prst="rect">
            <a:avLst/>
          </a:prstGeom>
          <a:solidFill>
            <a:srgbClr val="FFFFFF"/>
          </a:solidFill>
          <a:ln w="9525">
            <a:solidFill>
              <a:srgbClr val="D4DED8"/>
            </a:solidFill>
            <a:prstDash val="solid"/>
          </a:ln>
        </p:spPr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6D22122C-8EB5-45F3-96A9-84EE3F5822A9}"/>
              </a:ext>
            </a:extLst>
          </p:cNvPr>
          <p:cNvSpPr>
            <a:spLocks noGrp="1"/>
          </p:cNvSpPr>
          <p:nvPr/>
        </p:nvSpPr>
        <p:spPr>
          <a:xfrm>
            <a:off x="8191500" y="2343150"/>
            <a:ext cx="66675" cy="2400300"/>
          </a:xfrm>
          <a:prstGeom prst="rect">
            <a:avLst/>
          </a:prstGeom>
          <a:solidFill>
            <a:srgbClr val="F26457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644EEDF8-FE7C-4D6E-8611-DD117EC140BC}"/>
              </a:ext>
            </a:extLst>
          </p:cNvPr>
          <p:cNvSpPr>
            <a:spLocks noGrp="1"/>
          </p:cNvSpPr>
          <p:nvPr/>
        </p:nvSpPr>
        <p:spPr>
          <a:xfrm>
            <a:off x="8877300" y="2533650"/>
            <a:ext cx="2209800" cy="3048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defRPr sz="1650" b="1">
                <a:solidFill>
                  <a:srgbClr val="10191C"/>
                </a:solidFill>
                <a:latin typeface="Microsoft YaHei UI"/>
                <a:ea typeface="Microsoft YaHei UI"/>
                <a:cs typeface="Microsoft YaHei UI"/>
              </a:defRPr>
            </a:pPr>
            <a:r>
              <a:rPr sz="1650" b="1">
                <a:solidFill>
                  <a:srgbClr val="10191C"/>
                </a:solidFill>
                <a:latin typeface="Microsoft YaHei UI"/>
                <a:ea typeface="Microsoft YaHei UI"/>
                <a:cs typeface="Microsoft YaHei UI"/>
              </a:rPr>
              <a:t>挑战 B：生活</a:t>
            </a:r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id="{7070912D-97ED-43E2-86BA-EC98E3485806}"/>
              </a:ext>
            </a:extLst>
          </p:cNvPr>
          <p:cNvSpPr>
            <a:spLocks noGrp="1"/>
          </p:cNvSpPr>
          <p:nvPr/>
        </p:nvSpPr>
        <p:spPr>
          <a:xfrm>
            <a:off x="8420100" y="2933700"/>
            <a:ext cx="2647950" cy="16573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defRPr sz="1500" b="0">
                <a:solidFill>
                  <a:srgbClr val="22303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0" dirty="0">
                <a:solidFill>
                  <a:srgbClr val="223033"/>
                </a:solidFill>
                <a:latin typeface="Microsoft YaHei"/>
                <a:ea typeface="Microsoft YaHei"/>
                <a:cs typeface="Microsoft YaHei"/>
              </a:rPr>
              <a:t>让 AI </a:t>
            </a:r>
            <a:r>
              <a:rPr sz="1500" b="0" dirty="0" err="1">
                <a:solidFill>
                  <a:srgbClr val="223033"/>
                </a:solidFill>
                <a:latin typeface="Microsoft YaHei"/>
                <a:ea typeface="Microsoft YaHei"/>
                <a:cs typeface="Microsoft YaHei"/>
              </a:rPr>
              <a:t>推荐</a:t>
            </a:r>
            <a:r>
              <a:rPr sz="1500" b="0" dirty="0">
                <a:solidFill>
                  <a:srgbClr val="223033"/>
                </a:solidFill>
                <a:latin typeface="Microsoft YaHei"/>
                <a:ea typeface="Microsoft YaHei"/>
                <a:cs typeface="Microsoft YaHei"/>
              </a:rPr>
              <a:t> 3 </a:t>
            </a:r>
            <a:r>
              <a:rPr sz="1500" b="0" dirty="0" err="1">
                <a:solidFill>
                  <a:srgbClr val="223033"/>
                </a:solidFill>
                <a:latin typeface="Microsoft YaHei"/>
                <a:ea typeface="Microsoft YaHei"/>
                <a:cs typeface="Microsoft YaHei"/>
              </a:rPr>
              <a:t>部符合你口味的电影，并说出推荐理由</a:t>
            </a:r>
            <a:r>
              <a:rPr sz="1500" b="0" dirty="0">
                <a:solidFill>
                  <a:srgbClr val="223033"/>
                </a:solidFill>
                <a:latin typeface="Microsoft YaHei"/>
                <a:ea typeface="Microsoft YaHei"/>
                <a:cs typeface="Microsoft YaHei"/>
              </a:rPr>
              <a:t>。</a:t>
            </a:r>
          </a:p>
          <a:p>
            <a:endParaRPr sz="1500" b="0" dirty="0">
              <a:solidFill>
                <a:srgbClr val="223033"/>
              </a:solidFill>
              <a:latin typeface="Microsoft YaHei"/>
              <a:ea typeface="Microsoft YaHei"/>
              <a:cs typeface="Microsoft YaHei"/>
            </a:endParaRPr>
          </a:p>
          <a:p>
            <a:pPr algn="l">
              <a:defRPr sz="1500" b="0">
                <a:solidFill>
                  <a:srgbClr val="22303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0" dirty="0" err="1">
                <a:solidFill>
                  <a:srgbClr val="223033"/>
                </a:solidFill>
                <a:latin typeface="Microsoft YaHei"/>
                <a:ea typeface="Microsoft YaHei"/>
                <a:cs typeface="Microsoft YaHei"/>
              </a:rPr>
              <a:t>重点：告诉它你喜欢和不喜欢什么</a:t>
            </a:r>
            <a:r>
              <a:rPr sz="1500" b="0" dirty="0">
                <a:solidFill>
                  <a:srgbClr val="223033"/>
                </a:solidFill>
                <a:latin typeface="Microsoft YaHei"/>
                <a:ea typeface="Microsoft YaHei"/>
                <a:cs typeface="Microsoft YaHei"/>
              </a:rPr>
              <a:t>。</a:t>
            </a:r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id="{D609185C-DC3A-4152-926A-557DB91016FF}"/>
              </a:ext>
            </a:extLst>
          </p:cNvPr>
          <p:cNvSpPr>
            <a:spLocks noGrp="1"/>
          </p:cNvSpPr>
          <p:nvPr/>
        </p:nvSpPr>
        <p:spPr>
          <a:xfrm>
            <a:off x="1695450" y="5353050"/>
            <a:ext cx="8801100" cy="3238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ctr">
              <a:defRPr sz="1800" b="1">
                <a:solidFill>
                  <a:srgbClr val="10191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1">
                <a:solidFill>
                  <a:srgbClr val="10191C"/>
                </a:solidFill>
                <a:latin typeface="Microsoft YaHei"/>
                <a:ea typeface="Microsoft YaHei"/>
                <a:cs typeface="Microsoft YaHei"/>
              </a:rPr>
              <a:t>完成任一挑战即可。关键不是答案完美，而是你开始会提问。</a:t>
            </a:r>
          </a:p>
        </p:txBody>
      </p:sp>
      <p:pic>
        <p:nvPicPr>
          <p:cNvPr id="26" name="图形 25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/>
        </p:blipFill>
        <p:spPr>
          <a:xfrm>
            <a:off x="1123950" y="2533650"/>
            <a:ext cx="323850" cy="323850"/>
          </a:xfrm>
          <a:prstGeom prst="rect">
            <a:avLst/>
          </a:prstGeom>
        </p:spPr>
      </p:pic>
      <p:pic>
        <p:nvPicPr>
          <p:cNvPr id="27" name="图形 26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/>
        </p:blipFill>
        <p:spPr>
          <a:xfrm>
            <a:off x="4762500" y="2533650"/>
            <a:ext cx="323850" cy="323850"/>
          </a:xfrm>
          <a:prstGeom prst="rect">
            <a:avLst/>
          </a:prstGeom>
        </p:spPr>
      </p:pic>
      <p:pic>
        <p:nvPicPr>
          <p:cNvPr id="28" name="图形 27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/>
        </p:blipFill>
        <p:spPr>
          <a:xfrm>
            <a:off x="8401050" y="2533650"/>
            <a:ext cx="323850" cy="323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768769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矩形 30">
            <a:extLst>
              <a:ext uri="{FF2B5EF4-FFF2-40B4-BE49-F238E27FC236}">
                <a16:creationId xmlns:a16="http://schemas.microsoft.com/office/drawing/2014/main" id="{B96C957C-67EE-47C8-A39D-4C6FCDF521E2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7F9F2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85DB2881-022F-40A1-86CE-2AC26848D182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95250" cy="6858000"/>
          </a:xfrm>
          <a:prstGeom prst="rect">
            <a:avLst/>
          </a:prstGeom>
          <a:solidFill>
            <a:srgbClr val="00A6A6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11490CED-E960-47EF-AE05-0302BC8E985F}"/>
              </a:ext>
            </a:extLst>
          </p:cNvPr>
          <p:cNvSpPr>
            <a:spLocks noGrp="1"/>
          </p:cNvSpPr>
          <p:nvPr/>
        </p:nvSpPr>
        <p:spPr>
          <a:xfrm>
            <a:off x="95250" y="0"/>
            <a:ext cx="38100" cy="6858000"/>
          </a:xfrm>
          <a:prstGeom prst="rect">
            <a:avLst/>
          </a:prstGeom>
          <a:solidFill>
            <a:srgbClr val="F2A33A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BC96CF5A-645A-445E-82CD-E43F7553A52C}"/>
              </a:ext>
            </a:extLst>
          </p:cNvPr>
          <p:cNvSpPr>
            <a:spLocks noGrp="1"/>
          </p:cNvSpPr>
          <p:nvPr/>
        </p:nvSpPr>
        <p:spPr>
          <a:xfrm>
            <a:off x="0" y="6191250"/>
            <a:ext cx="12192000" cy="666750"/>
          </a:xfrm>
          <a:prstGeom prst="rect">
            <a:avLst/>
          </a:prstGeom>
          <a:solidFill>
            <a:srgbClr val="EEF5F0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5" name="椭圆 4">
            <a:extLst>
              <a:ext uri="{FF2B5EF4-FFF2-40B4-BE49-F238E27FC236}">
                <a16:creationId xmlns:a16="http://schemas.microsoft.com/office/drawing/2014/main" id="{1E8C2058-B7F9-4E5B-A82B-346A8F1873F1}"/>
              </a:ext>
            </a:extLst>
          </p:cNvPr>
          <p:cNvSpPr>
            <a:spLocks noGrp="1"/>
          </p:cNvSpPr>
          <p:nvPr/>
        </p:nvSpPr>
        <p:spPr>
          <a:xfrm>
            <a:off x="10325100" y="266700"/>
            <a:ext cx="1428750" cy="1428750"/>
          </a:xfrm>
          <a:prstGeom prst="ellipse">
            <a:avLst/>
          </a:prstGeom>
          <a:solidFill>
            <a:srgbClr val="E2F2EF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6" name="椭圆 5">
            <a:extLst>
              <a:ext uri="{FF2B5EF4-FFF2-40B4-BE49-F238E27FC236}">
                <a16:creationId xmlns:a16="http://schemas.microsoft.com/office/drawing/2014/main" id="{F2C786AB-0077-44ED-A484-067B09CE24DC}"/>
              </a:ext>
            </a:extLst>
          </p:cNvPr>
          <p:cNvSpPr>
            <a:spLocks noGrp="1"/>
          </p:cNvSpPr>
          <p:nvPr/>
        </p:nvSpPr>
        <p:spPr>
          <a:xfrm>
            <a:off x="10744200" y="5029200"/>
            <a:ext cx="1200150" cy="1200150"/>
          </a:xfrm>
          <a:prstGeom prst="ellipse">
            <a:avLst/>
          </a:prstGeom>
          <a:solidFill>
            <a:srgbClr val="FFEBD4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7" name="kicker-23-marker">
            <a:extLst>
              <a:ext uri="{FF2B5EF4-FFF2-40B4-BE49-F238E27FC236}">
                <a16:creationId xmlns:a16="http://schemas.microsoft.com/office/drawing/2014/main" id="{E8444E43-DBBB-49A3-BEAC-8BDB9B1DCE4C}"/>
              </a:ext>
            </a:extLst>
          </p:cNvPr>
          <p:cNvSpPr>
            <a:spLocks noGrp="1"/>
          </p:cNvSpPr>
          <p:nvPr/>
        </p:nvSpPr>
        <p:spPr>
          <a:xfrm>
            <a:off x="609600" y="457200"/>
            <a:ext cx="114300" cy="114300"/>
          </a:xfrm>
          <a:prstGeom prst="ellipse">
            <a:avLst/>
          </a:prstGeom>
          <a:solidFill>
            <a:srgbClr val="F26457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8" name="kicker-23-label">
            <a:extLst>
              <a:ext uri="{FF2B5EF4-FFF2-40B4-BE49-F238E27FC236}">
                <a16:creationId xmlns:a16="http://schemas.microsoft.com/office/drawing/2014/main" id="{CBDBF506-DE22-4EB9-A7B6-72D3770B91DA}"/>
              </a:ext>
            </a:extLst>
          </p:cNvPr>
          <p:cNvSpPr>
            <a:spLocks noGrp="1"/>
          </p:cNvSpPr>
          <p:nvPr/>
        </p:nvSpPr>
        <p:spPr>
          <a:xfrm>
            <a:off x="800100" y="400050"/>
            <a:ext cx="2571750" cy="2476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ctr"/>
          <a:lstStyle/>
          <a:p>
            <a:pPr algn="l">
              <a:defRPr sz="900" b="1">
                <a:solidFill>
                  <a:srgbClr val="65727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657276"/>
                </a:solidFill>
                <a:latin typeface="Microsoft YaHei"/>
                <a:ea typeface="Microsoft YaHei"/>
                <a:cs typeface="Microsoft YaHei"/>
              </a:rPr>
              <a:t>提交分享</a:t>
            </a: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7CCDF00E-7BC8-496D-8D7F-CF87D1A73A01}"/>
              </a:ext>
            </a:extLst>
          </p:cNvPr>
          <p:cNvSpPr>
            <a:spLocks noGrp="1"/>
          </p:cNvSpPr>
          <p:nvPr/>
        </p:nvSpPr>
        <p:spPr>
          <a:xfrm>
            <a:off x="609600" y="742950"/>
            <a:ext cx="8858250" cy="7810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defRPr sz="2550" b="1">
                <a:solidFill>
                  <a:srgbClr val="10191C"/>
                </a:solidFill>
                <a:latin typeface="Microsoft YaHei UI"/>
                <a:ea typeface="Microsoft YaHei UI"/>
                <a:cs typeface="Microsoft YaHei UI"/>
              </a:defRPr>
            </a:pPr>
            <a:r>
              <a:rPr sz="2550" b="1" dirty="0" err="1">
                <a:solidFill>
                  <a:srgbClr val="10191C"/>
                </a:solidFill>
                <a:latin typeface="Microsoft YaHei UI"/>
                <a:ea typeface="Microsoft YaHei UI"/>
                <a:cs typeface="Microsoft YaHei UI"/>
              </a:rPr>
              <a:t>把对话截图带回来，讨论惊喜、问题和改进方式</a:t>
            </a:r>
            <a:r>
              <a:rPr sz="2550" b="1" dirty="0">
                <a:solidFill>
                  <a:srgbClr val="10191C"/>
                </a:solidFill>
                <a:latin typeface="Microsoft YaHei UI"/>
                <a:ea typeface="Microsoft YaHei UI"/>
                <a:cs typeface="Microsoft YaHei UI"/>
              </a:rPr>
              <a:t>。</a:t>
            </a: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5520EA17-6589-4C32-A8A8-DD44BD27DD79}"/>
              </a:ext>
            </a:extLst>
          </p:cNvPr>
          <p:cNvSpPr>
            <a:spLocks noGrp="1"/>
          </p:cNvSpPr>
          <p:nvPr/>
        </p:nvSpPr>
        <p:spPr>
          <a:xfrm>
            <a:off x="628650" y="1543050"/>
            <a:ext cx="8191500" cy="4191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defRPr sz="1275" b="0">
                <a:solidFill>
                  <a:srgbClr val="65727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0">
                <a:solidFill>
                  <a:srgbClr val="657276"/>
                </a:solidFill>
                <a:latin typeface="Microsoft YaHei"/>
                <a:ea typeface="Microsoft YaHei"/>
                <a:cs typeface="Microsoft YaHei"/>
              </a:rPr>
              <a:t>用一次真实体验，反过来学习怎么把问题问得更清楚。</a:t>
            </a: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FAE9C6C3-B4F6-4E1B-9FB0-877498BBFC2D}"/>
              </a:ext>
            </a:extLst>
          </p:cNvPr>
          <p:cNvSpPr>
            <a:spLocks noGrp="1"/>
          </p:cNvSpPr>
          <p:nvPr/>
        </p:nvSpPr>
        <p:spPr>
          <a:xfrm>
            <a:off x="609600" y="6515100"/>
            <a:ext cx="2476500" cy="1905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defRPr sz="750" b="0">
                <a:solidFill>
                  <a:srgbClr val="70808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0">
                <a:solidFill>
                  <a:srgbClr val="708080"/>
                </a:solidFill>
                <a:latin typeface="Microsoft YaHei"/>
                <a:ea typeface="Microsoft YaHei"/>
                <a:cs typeface="Microsoft YaHei"/>
              </a:rPr>
              <a:t>人工智能课：何为AI？</a:t>
            </a: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377C7D94-4683-4C01-A20C-4296F573D1C6}"/>
              </a:ext>
            </a:extLst>
          </p:cNvPr>
          <p:cNvSpPr>
            <a:spLocks noGrp="1"/>
          </p:cNvSpPr>
          <p:nvPr/>
        </p:nvSpPr>
        <p:spPr>
          <a:xfrm>
            <a:off x="11106150" y="6477000"/>
            <a:ext cx="495300" cy="2286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r">
              <a:defRPr sz="975" b="1">
                <a:solidFill>
                  <a:srgbClr val="708080"/>
                </a:solidFill>
                <a:latin typeface="Consolas"/>
                <a:ea typeface="Consolas"/>
                <a:cs typeface="Consolas"/>
              </a:defRPr>
            </a:pPr>
            <a:r>
              <a:rPr sz="975" b="1">
                <a:solidFill>
                  <a:srgbClr val="708080"/>
                </a:solidFill>
                <a:latin typeface="Consolas"/>
                <a:ea typeface="Consolas"/>
                <a:cs typeface="Consolas"/>
              </a:rPr>
              <a:t>23</a:t>
            </a:r>
          </a:p>
        </p:txBody>
      </p:sp>
      <p:sp>
        <p:nvSpPr>
          <p:cNvPr id="13" name="椭圆 12">
            <a:extLst>
              <a:ext uri="{FF2B5EF4-FFF2-40B4-BE49-F238E27FC236}">
                <a16:creationId xmlns:a16="http://schemas.microsoft.com/office/drawing/2014/main" id="{2919A408-3CE8-45A6-BE73-7034C53CA2F6}"/>
              </a:ext>
            </a:extLst>
          </p:cNvPr>
          <p:cNvSpPr>
            <a:spLocks noGrp="1"/>
          </p:cNvSpPr>
          <p:nvPr/>
        </p:nvSpPr>
        <p:spPr>
          <a:xfrm>
            <a:off x="1276350" y="2609850"/>
            <a:ext cx="819150" cy="819150"/>
          </a:xfrm>
          <a:prstGeom prst="ellipse">
            <a:avLst/>
          </a:prstGeom>
          <a:solidFill>
            <a:srgbClr val="00A6A6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D75EDE65-B255-43D7-A86A-CC1213763C27}"/>
              </a:ext>
            </a:extLst>
          </p:cNvPr>
          <p:cNvSpPr>
            <a:spLocks noGrp="1"/>
          </p:cNvSpPr>
          <p:nvPr/>
        </p:nvSpPr>
        <p:spPr>
          <a:xfrm>
            <a:off x="1276350" y="2819400"/>
            <a:ext cx="819150" cy="3429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ctr">
              <a:defRPr sz="22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2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pic>
        <p:nvPicPr>
          <p:cNvPr id="15" name="图形 14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/>
        </p:blipFill>
        <p:spPr>
          <a:xfrm>
            <a:off x="2457450" y="2705100"/>
            <a:ext cx="457200" cy="457200"/>
          </a:xfrm>
          <a:prstGeom prst="rect">
            <a:avLst/>
          </a:prstGeom>
        </p:spPr>
      </p:pic>
      <p:sp>
        <p:nvSpPr>
          <p:cNvPr id="16" name="矩形 15">
            <a:extLst>
              <a:ext uri="{FF2B5EF4-FFF2-40B4-BE49-F238E27FC236}">
                <a16:creationId xmlns:a16="http://schemas.microsoft.com/office/drawing/2014/main" id="{36D005DD-265E-4D90-B73C-709C6E3575C9}"/>
              </a:ext>
            </a:extLst>
          </p:cNvPr>
          <p:cNvSpPr>
            <a:spLocks noGrp="1"/>
          </p:cNvSpPr>
          <p:nvPr/>
        </p:nvSpPr>
        <p:spPr>
          <a:xfrm>
            <a:off x="1276350" y="3695700"/>
            <a:ext cx="2247900" cy="3238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defRPr sz="1950" b="1">
                <a:solidFill>
                  <a:srgbClr val="00A6A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00A6A6"/>
                </a:solidFill>
                <a:latin typeface="Microsoft YaHei"/>
                <a:ea typeface="Microsoft YaHei"/>
                <a:cs typeface="Microsoft YaHei"/>
              </a:rPr>
              <a:t>截图</a:t>
            </a:r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25C1AC12-FCAF-4FAF-B597-8C46F1B5F35B}"/>
              </a:ext>
            </a:extLst>
          </p:cNvPr>
          <p:cNvSpPr>
            <a:spLocks noGrp="1"/>
          </p:cNvSpPr>
          <p:nvPr/>
        </p:nvSpPr>
        <p:spPr>
          <a:xfrm>
            <a:off x="1276350" y="4152900"/>
            <a:ext cx="2571750" cy="6667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defRPr sz="1500" b="0">
                <a:solidFill>
                  <a:srgbClr val="22303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0">
                <a:solidFill>
                  <a:srgbClr val="223033"/>
                </a:solidFill>
                <a:latin typeface="Microsoft YaHei"/>
                <a:ea typeface="Microsoft YaHei"/>
                <a:cs typeface="Microsoft YaHei"/>
              </a:rPr>
              <a:t>截取你和 AI 对话的屏幕截图。</a:t>
            </a:r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273FCC6F-725D-42E4-AB4C-89F1AE687A83}"/>
              </a:ext>
            </a:extLst>
          </p:cNvPr>
          <p:cNvSpPr>
            <a:spLocks noGrp="1"/>
          </p:cNvSpPr>
          <p:nvPr/>
        </p:nvSpPr>
        <p:spPr>
          <a:xfrm>
            <a:off x="3848100" y="2914650"/>
            <a:ext cx="533400" cy="3810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ctr">
              <a:defRPr sz="2550" b="0">
                <a:solidFill>
                  <a:srgbClr val="65727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550" b="0">
                <a:solidFill>
                  <a:srgbClr val="657276"/>
                </a:solidFill>
                <a:latin typeface="Microsoft YaHei"/>
                <a:ea typeface="Microsoft YaHei"/>
                <a:cs typeface="Microsoft YaHei"/>
              </a:rPr>
              <a:t>→</a:t>
            </a:r>
          </a:p>
        </p:txBody>
      </p:sp>
      <p:sp>
        <p:nvSpPr>
          <p:cNvPr id="19" name="椭圆 18">
            <a:extLst>
              <a:ext uri="{FF2B5EF4-FFF2-40B4-BE49-F238E27FC236}">
                <a16:creationId xmlns:a16="http://schemas.microsoft.com/office/drawing/2014/main" id="{263833A7-F0E2-4C8A-9C8B-A2AC0EEE6598}"/>
              </a:ext>
            </a:extLst>
          </p:cNvPr>
          <p:cNvSpPr>
            <a:spLocks noGrp="1"/>
          </p:cNvSpPr>
          <p:nvPr/>
        </p:nvSpPr>
        <p:spPr>
          <a:xfrm>
            <a:off x="4591050" y="2609850"/>
            <a:ext cx="819150" cy="819150"/>
          </a:xfrm>
          <a:prstGeom prst="ellipse">
            <a:avLst/>
          </a:prstGeom>
          <a:solidFill>
            <a:srgbClr val="F2A33A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CE1CD186-A511-431C-A707-3672BC297F74}"/>
              </a:ext>
            </a:extLst>
          </p:cNvPr>
          <p:cNvSpPr>
            <a:spLocks noGrp="1"/>
          </p:cNvSpPr>
          <p:nvPr/>
        </p:nvSpPr>
        <p:spPr>
          <a:xfrm>
            <a:off x="4591050" y="2819400"/>
            <a:ext cx="819150" cy="3429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ctr">
              <a:defRPr sz="22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2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pic>
        <p:nvPicPr>
          <p:cNvPr id="21" name="图形 20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/>
        </p:blipFill>
        <p:spPr>
          <a:xfrm>
            <a:off x="5772150" y="2705100"/>
            <a:ext cx="457200" cy="457200"/>
          </a:xfrm>
          <a:prstGeom prst="rect">
            <a:avLst/>
          </a:prstGeom>
        </p:spPr>
      </p:pic>
      <p:sp>
        <p:nvSpPr>
          <p:cNvPr id="22" name="矩形 21">
            <a:extLst>
              <a:ext uri="{FF2B5EF4-FFF2-40B4-BE49-F238E27FC236}">
                <a16:creationId xmlns:a16="http://schemas.microsoft.com/office/drawing/2014/main" id="{97D6F03C-4C7A-4073-9939-B45D2254E7E5}"/>
              </a:ext>
            </a:extLst>
          </p:cNvPr>
          <p:cNvSpPr>
            <a:spLocks noGrp="1"/>
          </p:cNvSpPr>
          <p:nvPr/>
        </p:nvSpPr>
        <p:spPr>
          <a:xfrm>
            <a:off x="4591050" y="3695700"/>
            <a:ext cx="2247900" cy="3238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defRPr sz="1950" b="1">
                <a:solidFill>
                  <a:srgbClr val="F2A3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F2A33A"/>
                </a:solidFill>
                <a:latin typeface="Microsoft YaHei"/>
                <a:ea typeface="Microsoft YaHei"/>
                <a:cs typeface="Microsoft YaHei"/>
              </a:rPr>
              <a:t>分享</a:t>
            </a:r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BD7670A6-F2AB-40A2-90B1-2032FD906BFB}"/>
              </a:ext>
            </a:extLst>
          </p:cNvPr>
          <p:cNvSpPr>
            <a:spLocks noGrp="1"/>
          </p:cNvSpPr>
          <p:nvPr/>
        </p:nvSpPr>
        <p:spPr>
          <a:xfrm>
            <a:off x="4591050" y="4152900"/>
            <a:ext cx="2571750" cy="6667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defRPr sz="1500" b="0">
                <a:solidFill>
                  <a:srgbClr val="22303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0">
                <a:solidFill>
                  <a:srgbClr val="223033"/>
                </a:solidFill>
                <a:latin typeface="Microsoft YaHei"/>
                <a:ea typeface="Microsoft YaHei"/>
                <a:cs typeface="Microsoft YaHei"/>
              </a:rPr>
              <a:t>下节课或在群里分享你的体验。</a:t>
            </a:r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id="{C75EEB14-970F-4339-96A9-64267772EF83}"/>
              </a:ext>
            </a:extLst>
          </p:cNvPr>
          <p:cNvSpPr>
            <a:spLocks noGrp="1"/>
          </p:cNvSpPr>
          <p:nvPr/>
        </p:nvSpPr>
        <p:spPr>
          <a:xfrm>
            <a:off x="7162800" y="2914650"/>
            <a:ext cx="533400" cy="3810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ctr">
              <a:defRPr sz="2550" b="0">
                <a:solidFill>
                  <a:srgbClr val="657276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550" b="0">
                <a:solidFill>
                  <a:srgbClr val="657276"/>
                </a:solidFill>
                <a:latin typeface="Microsoft YaHei"/>
                <a:ea typeface="Microsoft YaHei"/>
                <a:cs typeface="Microsoft YaHei"/>
              </a:rPr>
              <a:t>→</a:t>
            </a:r>
          </a:p>
        </p:txBody>
      </p:sp>
      <p:sp>
        <p:nvSpPr>
          <p:cNvPr id="25" name="椭圆 24">
            <a:extLst>
              <a:ext uri="{FF2B5EF4-FFF2-40B4-BE49-F238E27FC236}">
                <a16:creationId xmlns:a16="http://schemas.microsoft.com/office/drawing/2014/main" id="{C66351EC-A0A9-4F8B-A078-364AA73C465E}"/>
              </a:ext>
            </a:extLst>
          </p:cNvPr>
          <p:cNvSpPr>
            <a:spLocks noGrp="1"/>
          </p:cNvSpPr>
          <p:nvPr/>
        </p:nvSpPr>
        <p:spPr>
          <a:xfrm>
            <a:off x="7905750" y="2609850"/>
            <a:ext cx="819150" cy="819150"/>
          </a:xfrm>
          <a:prstGeom prst="ellipse">
            <a:avLst/>
          </a:prstGeom>
          <a:solidFill>
            <a:srgbClr val="F26457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26" name="矩形 25">
            <a:extLst>
              <a:ext uri="{FF2B5EF4-FFF2-40B4-BE49-F238E27FC236}">
                <a16:creationId xmlns:a16="http://schemas.microsoft.com/office/drawing/2014/main" id="{49352D0D-88E8-4EAA-AEBF-DF5B9345F5BC}"/>
              </a:ext>
            </a:extLst>
          </p:cNvPr>
          <p:cNvSpPr>
            <a:spLocks noGrp="1"/>
          </p:cNvSpPr>
          <p:nvPr/>
        </p:nvSpPr>
        <p:spPr>
          <a:xfrm>
            <a:off x="7905750" y="2819400"/>
            <a:ext cx="819150" cy="3429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ctr">
              <a:defRPr sz="22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2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pic>
        <p:nvPicPr>
          <p:cNvPr id="27" name="图形 26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/>
        </p:blipFill>
        <p:spPr>
          <a:xfrm>
            <a:off x="9086850" y="2705100"/>
            <a:ext cx="457200" cy="457200"/>
          </a:xfrm>
          <a:prstGeom prst="rect">
            <a:avLst/>
          </a:prstGeom>
        </p:spPr>
      </p:pic>
      <p:sp>
        <p:nvSpPr>
          <p:cNvPr id="28" name="矩形 27">
            <a:extLst>
              <a:ext uri="{FF2B5EF4-FFF2-40B4-BE49-F238E27FC236}">
                <a16:creationId xmlns:a16="http://schemas.microsoft.com/office/drawing/2014/main" id="{0636D3CF-DC6F-467F-94D4-2534A8396C2A}"/>
              </a:ext>
            </a:extLst>
          </p:cNvPr>
          <p:cNvSpPr>
            <a:spLocks noGrp="1"/>
          </p:cNvSpPr>
          <p:nvPr/>
        </p:nvSpPr>
        <p:spPr>
          <a:xfrm>
            <a:off x="7905750" y="3695700"/>
            <a:ext cx="2247900" cy="3238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defRPr sz="1950" b="1">
                <a:solidFill>
                  <a:srgbClr val="F264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F26457"/>
                </a:solidFill>
                <a:latin typeface="Microsoft YaHei"/>
                <a:ea typeface="Microsoft YaHei"/>
                <a:cs typeface="Microsoft YaHei"/>
              </a:rPr>
              <a:t>复盘</a:t>
            </a:r>
          </a:p>
        </p:txBody>
      </p:sp>
      <p:sp>
        <p:nvSpPr>
          <p:cNvPr id="29" name="矩形 28">
            <a:extLst>
              <a:ext uri="{FF2B5EF4-FFF2-40B4-BE49-F238E27FC236}">
                <a16:creationId xmlns:a16="http://schemas.microsoft.com/office/drawing/2014/main" id="{B55CCB00-8AD6-41B3-ACAA-3509C4EFC0B8}"/>
              </a:ext>
            </a:extLst>
          </p:cNvPr>
          <p:cNvSpPr>
            <a:spLocks noGrp="1"/>
          </p:cNvSpPr>
          <p:nvPr/>
        </p:nvSpPr>
        <p:spPr>
          <a:xfrm>
            <a:off x="7905750" y="4152900"/>
            <a:ext cx="2571750" cy="6667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defRPr sz="1500" b="0">
                <a:solidFill>
                  <a:srgbClr val="223033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0">
                <a:solidFill>
                  <a:srgbClr val="223033"/>
                </a:solidFill>
                <a:latin typeface="Microsoft YaHei"/>
                <a:ea typeface="Microsoft YaHei"/>
                <a:cs typeface="Microsoft YaHei"/>
              </a:rPr>
              <a:t>它哪里惊艳？哪里答偏？你怎么改 prompt？</a:t>
            </a:r>
          </a:p>
        </p:txBody>
      </p:sp>
      <p:sp>
        <p:nvSpPr>
          <p:cNvPr id="30" name="矩形 29">
            <a:extLst>
              <a:ext uri="{FF2B5EF4-FFF2-40B4-BE49-F238E27FC236}">
                <a16:creationId xmlns:a16="http://schemas.microsoft.com/office/drawing/2014/main" id="{C06AA8B5-38A6-40EC-859C-20A571563BD5}"/>
              </a:ext>
            </a:extLst>
          </p:cNvPr>
          <p:cNvSpPr>
            <a:spLocks noGrp="1"/>
          </p:cNvSpPr>
          <p:nvPr/>
        </p:nvSpPr>
        <p:spPr>
          <a:xfrm>
            <a:off x="1619250" y="5410200"/>
            <a:ext cx="8953500" cy="3238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ctr">
              <a:defRPr sz="1800" b="1">
                <a:solidFill>
                  <a:srgbClr val="10191C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00" b="1">
                <a:solidFill>
                  <a:srgbClr val="10191C"/>
                </a:solidFill>
                <a:latin typeface="Microsoft YaHei"/>
                <a:ea typeface="Microsoft YaHei"/>
                <a:cs typeface="Microsoft YaHei"/>
              </a:rPr>
              <a:t>分享问题：AI 的回答让你惊艳吗？你遇到了什么问题？</a:t>
            </a:r>
          </a:p>
        </p:txBody>
      </p:sp>
    </p:spTree>
    <p:extLst>
      <p:ext uri="{BB962C8B-B14F-4D97-AF65-F5344CB8AC3E}">
        <p14:creationId xmlns:p14="http://schemas.microsoft.com/office/powerpoint/2010/main" val="184113964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矩形 16">
            <a:extLst>
              <a:ext uri="{FF2B5EF4-FFF2-40B4-BE49-F238E27FC236}">
                <a16:creationId xmlns:a16="http://schemas.microsoft.com/office/drawing/2014/main" id="{06154704-0811-48A9-B523-A4CAFAB8898C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0191C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9A79FA9D-C474-47DA-8AD1-C33DE98EABFD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95250" cy="6858000"/>
          </a:xfrm>
          <a:prstGeom prst="rect">
            <a:avLst/>
          </a:prstGeom>
          <a:solidFill>
            <a:srgbClr val="F2A33A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B3CA306A-8B47-49E1-B8B7-04C45ECAC2F1}"/>
              </a:ext>
            </a:extLst>
          </p:cNvPr>
          <p:cNvSpPr>
            <a:spLocks noGrp="1"/>
          </p:cNvSpPr>
          <p:nvPr/>
        </p:nvSpPr>
        <p:spPr>
          <a:xfrm>
            <a:off x="95250" y="0"/>
            <a:ext cx="38100" cy="6858000"/>
          </a:xfrm>
          <a:prstGeom prst="rect">
            <a:avLst/>
          </a:prstGeom>
          <a:solidFill>
            <a:srgbClr val="F26457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4" name="椭圆 3">
            <a:extLst>
              <a:ext uri="{FF2B5EF4-FFF2-40B4-BE49-F238E27FC236}">
                <a16:creationId xmlns:a16="http://schemas.microsoft.com/office/drawing/2014/main" id="{BC562A28-EF86-46F7-8216-07E336ED555E}"/>
              </a:ext>
            </a:extLst>
          </p:cNvPr>
          <p:cNvSpPr>
            <a:spLocks noGrp="1"/>
          </p:cNvSpPr>
          <p:nvPr/>
        </p:nvSpPr>
        <p:spPr>
          <a:xfrm>
            <a:off x="9753600" y="266700"/>
            <a:ext cx="1619250" cy="1619250"/>
          </a:xfrm>
          <a:prstGeom prst="ellipse">
            <a:avLst/>
          </a:prstGeom>
          <a:solidFill>
            <a:srgbClr val="19383A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5" name="椭圆 4">
            <a:extLst>
              <a:ext uri="{FF2B5EF4-FFF2-40B4-BE49-F238E27FC236}">
                <a16:creationId xmlns:a16="http://schemas.microsoft.com/office/drawing/2014/main" id="{01B7EBFA-1D6A-44BF-B487-08B7529FCC28}"/>
              </a:ext>
            </a:extLst>
          </p:cNvPr>
          <p:cNvSpPr>
            <a:spLocks noGrp="1"/>
          </p:cNvSpPr>
          <p:nvPr/>
        </p:nvSpPr>
        <p:spPr>
          <a:xfrm>
            <a:off x="10515600" y="4762500"/>
            <a:ext cx="1409700" cy="1409700"/>
          </a:xfrm>
          <a:prstGeom prst="ellipse">
            <a:avLst/>
          </a:prstGeom>
          <a:solidFill>
            <a:srgbClr val="34262A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6" name="kicker-24-label">
            <a:extLst>
              <a:ext uri="{FF2B5EF4-FFF2-40B4-BE49-F238E27FC236}">
                <a16:creationId xmlns:a16="http://schemas.microsoft.com/office/drawing/2014/main" id="{3BC5F689-8563-407A-AA76-E7E62FAD181E}"/>
              </a:ext>
            </a:extLst>
          </p:cNvPr>
          <p:cNvSpPr>
            <a:spLocks noGrp="1"/>
          </p:cNvSpPr>
          <p:nvPr/>
        </p:nvSpPr>
        <p:spPr>
          <a:xfrm>
            <a:off x="800100" y="723900"/>
            <a:ext cx="1714500" cy="2857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defRPr sz="1350" b="1">
                <a:solidFill>
                  <a:srgbClr val="F2A3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2A33A"/>
                </a:solidFill>
                <a:latin typeface="Microsoft YaHei"/>
                <a:ea typeface="Microsoft YaHei"/>
                <a:cs typeface="Microsoft YaHei"/>
              </a:rPr>
              <a:t>Q&amp;A 与结语</a:t>
            </a:r>
          </a:p>
        </p:txBody>
      </p:sp>
      <p:sp>
        <p:nvSpPr>
          <p:cNvPr id="7" name="kicker-24-marker">
            <a:extLst>
              <a:ext uri="{FF2B5EF4-FFF2-40B4-BE49-F238E27FC236}">
                <a16:creationId xmlns:a16="http://schemas.microsoft.com/office/drawing/2014/main" id="{40E7A2D5-3756-40EA-B138-8862E4FA2446}"/>
              </a:ext>
            </a:extLst>
          </p:cNvPr>
          <p:cNvSpPr>
            <a:spLocks noGrp="1"/>
          </p:cNvSpPr>
          <p:nvPr/>
        </p:nvSpPr>
        <p:spPr>
          <a:xfrm>
            <a:off x="590550" y="819150"/>
            <a:ext cx="114300" cy="114300"/>
          </a:xfrm>
          <a:prstGeom prst="ellipse">
            <a:avLst/>
          </a:prstGeom>
          <a:solidFill>
            <a:srgbClr val="F26457"/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9DCC2AED-6404-4D96-BEBE-FEAB72A6D764}"/>
              </a:ext>
            </a:extLst>
          </p:cNvPr>
          <p:cNvSpPr>
            <a:spLocks noGrp="1"/>
          </p:cNvSpPr>
          <p:nvPr/>
        </p:nvSpPr>
        <p:spPr>
          <a:xfrm>
            <a:off x="1028700" y="1695450"/>
            <a:ext cx="5143500" cy="7048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defRPr sz="4350" b="1">
                <a:solidFill>
                  <a:srgbClr val="FFFFFF"/>
                </a:solidFill>
                <a:latin typeface="Microsoft YaHei UI"/>
                <a:ea typeface="Microsoft YaHei UI"/>
                <a:cs typeface="Microsoft YaHei UI"/>
              </a:defRPr>
            </a:pPr>
            <a:r>
              <a:rPr sz="4350" b="1">
                <a:solidFill>
                  <a:srgbClr val="FFFFFF"/>
                </a:solidFill>
                <a:latin typeface="Microsoft YaHei UI"/>
                <a:ea typeface="Microsoft YaHei UI"/>
                <a:cs typeface="Microsoft YaHei UI"/>
              </a:rPr>
              <a:t>感谢聆听！</a:t>
            </a: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ABED5925-7ADD-4D66-82F1-C0E5CAFF27C9}"/>
              </a:ext>
            </a:extLst>
          </p:cNvPr>
          <p:cNvSpPr>
            <a:spLocks noGrp="1"/>
          </p:cNvSpPr>
          <p:nvPr/>
        </p:nvSpPr>
        <p:spPr>
          <a:xfrm>
            <a:off x="1066800" y="2686050"/>
            <a:ext cx="7239000" cy="4000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defRPr sz="2025" b="0">
                <a:solidFill>
                  <a:srgbClr val="D8E6E1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0">
                <a:solidFill>
                  <a:srgbClr val="D8E6E1"/>
                </a:solidFill>
                <a:latin typeface="Microsoft YaHei"/>
                <a:ea typeface="Microsoft YaHei"/>
                <a:cs typeface="Microsoft YaHei"/>
              </a:rPr>
              <a:t>有什么关于 AI 的问题，现在尽情提问吧！</a:t>
            </a: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7AB4E112-8DCE-4850-B838-5E4B4620DEE4}"/>
              </a:ext>
            </a:extLst>
          </p:cNvPr>
          <p:cNvSpPr>
            <a:spLocks noGrp="1"/>
          </p:cNvSpPr>
          <p:nvPr/>
        </p:nvSpPr>
        <p:spPr>
          <a:xfrm>
            <a:off x="1066800" y="3676650"/>
            <a:ext cx="5334000" cy="40005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defRPr sz="2250" b="1">
                <a:solidFill>
                  <a:srgbClr val="F2A33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250" b="1">
                <a:solidFill>
                  <a:srgbClr val="F2A33A"/>
                </a:solidFill>
                <a:latin typeface="Microsoft YaHei"/>
                <a:ea typeface="Microsoft YaHei"/>
                <a:cs typeface="Microsoft YaHei"/>
              </a:rPr>
              <a:t>永远保持好奇心，拥抱变化。</a:t>
            </a: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F9E0FF4E-9138-4C7F-A261-2A29D1A14B36}"/>
              </a:ext>
            </a:extLst>
          </p:cNvPr>
          <p:cNvSpPr>
            <a:spLocks noGrp="1"/>
          </p:cNvSpPr>
          <p:nvPr/>
        </p:nvSpPr>
        <p:spPr>
          <a:xfrm>
            <a:off x="8286750" y="1619250"/>
            <a:ext cx="2190750" cy="2190750"/>
          </a:xfrm>
          <a:prstGeom prst="rect">
            <a:avLst/>
          </a:prstGeom>
          <a:solidFill>
            <a:srgbClr val="FFFFFF"/>
          </a:solidFill>
          <a:ln w="9525">
            <a:solidFill>
              <a:srgbClr val="FFFFFF"/>
            </a:solidFill>
            <a:prstDash val="solid"/>
          </a:ln>
        </p:spPr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329426F9-3239-466B-823F-C5E046FF728D}"/>
              </a:ext>
            </a:extLst>
          </p:cNvPr>
          <p:cNvSpPr>
            <a:spLocks noGrp="1"/>
          </p:cNvSpPr>
          <p:nvPr/>
        </p:nvSpPr>
        <p:spPr>
          <a:xfrm>
            <a:off x="8534400" y="1866900"/>
            <a:ext cx="1695450" cy="1695450"/>
          </a:xfrm>
          <a:prstGeom prst="rect">
            <a:avLst/>
          </a:prstGeom>
          <a:solidFill>
            <a:srgbClr val="EEF5F0"/>
          </a:solidFill>
          <a:ln w="9525">
            <a:solidFill>
              <a:srgbClr val="D4DED8"/>
            </a:solidFill>
            <a:prstDash val="solid"/>
          </a:ln>
        </p:spPr>
        <p:txBody>
          <a:bodyPr/>
          <a:lstStyle/>
          <a:p>
            <a:endParaRPr lang="zh-CN" altLang="en-US"/>
          </a:p>
        </p:txBody>
      </p:sp>
      <p:pic>
        <p:nvPicPr>
          <p:cNvPr id="14" name="图形 13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/>
        </p:blipFill>
        <p:spPr>
          <a:xfrm>
            <a:off x="8553450" y="4324350"/>
            <a:ext cx="819150" cy="819150"/>
          </a:xfrm>
          <a:prstGeom prst="rect">
            <a:avLst/>
          </a:prstGeom>
        </p:spPr>
      </p:pic>
      <p:sp>
        <p:nvSpPr>
          <p:cNvPr id="15" name="矩形 14">
            <a:extLst>
              <a:ext uri="{FF2B5EF4-FFF2-40B4-BE49-F238E27FC236}">
                <a16:creationId xmlns:a16="http://schemas.microsoft.com/office/drawing/2014/main" id="{DF858E9A-45B1-4578-AB5A-28FAD0AEB8B2}"/>
              </a:ext>
            </a:extLst>
          </p:cNvPr>
          <p:cNvSpPr>
            <a:spLocks noGrp="1"/>
          </p:cNvSpPr>
          <p:nvPr/>
        </p:nvSpPr>
        <p:spPr>
          <a:xfrm>
            <a:off x="609600" y="6515100"/>
            <a:ext cx="2476500" cy="1905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l">
              <a:defRPr sz="750" b="0">
                <a:solidFill>
                  <a:srgbClr val="AFC2B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750" b="0">
                <a:solidFill>
                  <a:srgbClr val="AFC2BF"/>
                </a:solidFill>
                <a:latin typeface="Microsoft YaHei"/>
                <a:ea typeface="Microsoft YaHei"/>
                <a:cs typeface="Microsoft YaHei"/>
              </a:rPr>
              <a:t>人工智能课：何为AI？</a:t>
            </a: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D981E242-B9FE-47F2-8AC0-985DAF141CF7}"/>
              </a:ext>
            </a:extLst>
          </p:cNvPr>
          <p:cNvSpPr>
            <a:spLocks noGrp="1"/>
          </p:cNvSpPr>
          <p:nvPr/>
        </p:nvSpPr>
        <p:spPr>
          <a:xfrm>
            <a:off x="11106150" y="6477000"/>
            <a:ext cx="495300" cy="228600"/>
          </a:xfrm>
          <a:prstGeom prst="rect">
            <a:avLst/>
          </a:prstGeom>
          <a:solidFill>
            <a:srgbClr val="000000">
              <a:alpha val="0"/>
            </a:srgbClr>
          </a:solidFill>
          <a:ln w="0">
            <a:solidFill>
              <a:srgbClr val="000000">
                <a:alpha val="0"/>
              </a:srgbClr>
            </a:solidFill>
            <a:prstDash val="solid"/>
          </a:ln>
        </p:spPr>
        <p:txBody>
          <a:bodyPr lIns="0" tIns="0" rIns="0" bIns="0" anchor="t"/>
          <a:lstStyle/>
          <a:p>
            <a:pPr algn="r">
              <a:defRPr sz="975" b="1">
                <a:solidFill>
                  <a:srgbClr val="AFC2BF"/>
                </a:solidFill>
                <a:latin typeface="Consolas"/>
                <a:ea typeface="Consolas"/>
                <a:cs typeface="Consolas"/>
              </a:defRPr>
            </a:pPr>
            <a:r>
              <a:rPr sz="975" b="1">
                <a:solidFill>
                  <a:srgbClr val="AFC2BF"/>
                </a:solidFill>
                <a:latin typeface="Consolas"/>
                <a:ea typeface="Consolas"/>
                <a:cs typeface="Consolas"/>
              </a:rPr>
              <a:t>24</a:t>
            </a:r>
          </a:p>
        </p:txBody>
      </p:sp>
      <p:pic>
        <p:nvPicPr>
          <p:cNvPr id="19" name="图片 18">
            <a:extLst>
              <a:ext uri="{FF2B5EF4-FFF2-40B4-BE49-F238E27FC236}">
                <a16:creationId xmlns:a16="http://schemas.microsoft.com/office/drawing/2014/main" id="{5478BCB7-6F23-2C99-4EBA-D9E1EF8311A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34400" y="1875031"/>
            <a:ext cx="1695819" cy="16873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9837767"/>
      </p:ext>
    </p:extLst>
  </p:cSld>
  <p:clrMapOvr>
    <a:masterClrMapping/>
  </p:clrMapOvr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solidFill>
          <a:schemeClr val="dk1"/>
        </a:solidFill>
        <a:solidFill>
          <a:schemeClr val="accent1"/>
        </a:soli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solidFill>
          <a:schemeClr val="dk1"/>
        </a:solidFill>
        <a:solidFill>
          <a:schemeClr val="accent1"/>
        </a:soli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124</TotalTime>
  <Words>1208</Words>
  <Application>Microsoft Office PowerPoint</Application>
  <DocSecurity>0</DocSecurity>
  <PresentationFormat>宽屏</PresentationFormat>
  <Paragraphs>346</Paragraphs>
  <Slides>24</Slides>
  <Notes>24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24</vt:i4>
      </vt:variant>
    </vt:vector>
  </HeadingPairs>
  <TitlesOfParts>
    <vt:vector size="29" baseType="lpstr">
      <vt:lpstr>Microsoft YaHei UI</vt:lpstr>
      <vt:lpstr>Microsoft YaHei</vt:lpstr>
      <vt:lpstr>Calibri</vt:lpstr>
      <vt:lpstr>Consolas</vt:lpstr>
      <vt:lpstr>ChatGPT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Walnut Exporter</dc:creator>
  <cp:lastModifiedBy>钟燕城</cp:lastModifiedBy>
  <cp:revision>2</cp:revision>
  <dcterms:created xsi:type="dcterms:W3CDTF">2026-06-12T14:49:30Z</dcterms:created>
  <dcterms:modified xsi:type="dcterms:W3CDTF">2026-06-25T10:52:29Z</dcterms:modified>
</cp:coreProperties>
</file>